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Economica"/>
      <p:regular r:id="rId14"/>
      <p:bold r:id="rId15"/>
      <p:italic r:id="rId16"/>
      <p:boldItalic r:id="rId17"/>
    </p:embeddedFont>
    <p:embeddedFont>
      <p:font typeface="Source Code Pro"/>
      <p:regular r:id="rId18"/>
      <p:bold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bold.fntdata"/><Relationship Id="rId14" Type="http://schemas.openxmlformats.org/officeDocument/2006/relationships/font" Target="fonts/Economica-regular.fntdata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italic.fntdata"/><Relationship Id="rId5" Type="http://schemas.openxmlformats.org/officeDocument/2006/relationships/slide" Target="slides/slide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2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F3F3F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76200">
            <a:solidFill>
              <a:srgbClr val="38761D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402275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76200">
            <a:solidFill>
              <a:srgbClr val="38761D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EFEFE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6533887" y="2425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1337275" y="379055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8.jpg"/><Relationship Id="rId5" Type="http://schemas.openxmlformats.org/officeDocument/2006/relationships/image" Target="../media/image12.jpg"/><Relationship Id="rId6" Type="http://schemas.openxmlformats.org/officeDocument/2006/relationships/image" Target="../media/image04.jpg"/><Relationship Id="rId7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youtube.com/v/p5IuSKDcLZw" TargetMode="External"/><Relationship Id="rId4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9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0"/>
            <a:ext cx="3942000" cy="153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 </a:t>
            </a:r>
            <a:r>
              <a:rPr lang="en"/>
              <a:t>COORDINATION</a:t>
            </a:r>
            <a:r>
              <a:rPr lang="en"/>
              <a:t> AND COMMODIFICATION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2981455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WINTER QUARTER S.O.S. EXPLORATION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71705" y="3422425"/>
            <a:ext cx="90105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986700" y="4559400"/>
            <a:ext cx="20823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Archer Hobson-Ritz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Cultivation of an Experience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263400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Reality is mediated by perception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PERSON X PLACE X TIME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Curation</a:t>
            </a:r>
            <a:r>
              <a:rPr lang="en"/>
              <a:t> of space     creates</a:t>
            </a:r>
            <a:r>
              <a:rPr lang="en"/>
              <a:t> moments     extend through their legacy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600" y="2714225"/>
            <a:ext cx="7831034" cy="391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73"/>
          <p:cNvCxnSpPr/>
          <p:nvPr/>
        </p:nvCxnSpPr>
        <p:spPr>
          <a:xfrm>
            <a:off x="2310850" y="2534475"/>
            <a:ext cx="19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4" name="Shape 74"/>
          <p:cNvCxnSpPr/>
          <p:nvPr/>
        </p:nvCxnSpPr>
        <p:spPr>
          <a:xfrm>
            <a:off x="4466400" y="2534475"/>
            <a:ext cx="21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hape 79"/>
          <p:cNvCxnSpPr/>
          <p:nvPr/>
        </p:nvCxnSpPr>
        <p:spPr>
          <a:xfrm>
            <a:off x="-6875" y="2900700"/>
            <a:ext cx="91508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Shape 8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Influencing perception and creating an experience</a:t>
            </a:r>
          </a:p>
        </p:txBody>
      </p:sp>
      <p:sp>
        <p:nvSpPr>
          <p:cNvPr id="81" name="Shape 81"/>
          <p:cNvSpPr/>
          <p:nvPr/>
        </p:nvSpPr>
        <p:spPr>
          <a:xfrm>
            <a:off x="421174" y="213985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447125" y="2596875"/>
            <a:ext cx="1454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Community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&amp;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space</a:t>
            </a:r>
          </a:p>
        </p:txBody>
      </p:sp>
      <p:sp>
        <p:nvSpPr>
          <p:cNvPr id="83" name="Shape 83"/>
          <p:cNvSpPr/>
          <p:nvPr/>
        </p:nvSpPr>
        <p:spPr>
          <a:xfrm>
            <a:off x="2253122" y="1423414"/>
            <a:ext cx="2954699" cy="2954699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2253125" y="2596750"/>
            <a:ext cx="29546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Ontological design</a:t>
            </a:r>
          </a:p>
        </p:txBody>
      </p:sp>
      <p:sp>
        <p:nvSpPr>
          <p:cNvPr id="85" name="Shape 85"/>
          <p:cNvSpPr/>
          <p:nvPr/>
        </p:nvSpPr>
        <p:spPr>
          <a:xfrm>
            <a:off x="5709625" y="2235699"/>
            <a:ext cx="1313700" cy="13149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5650550" y="2596750"/>
            <a:ext cx="1506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Ambiance</a:t>
            </a:r>
          </a:p>
        </p:txBody>
      </p:sp>
      <p:sp>
        <p:nvSpPr>
          <p:cNvPr id="87" name="Shape 87"/>
          <p:cNvSpPr/>
          <p:nvPr/>
        </p:nvSpPr>
        <p:spPr>
          <a:xfrm>
            <a:off x="7599876" y="2043925"/>
            <a:ext cx="1506600" cy="150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7718425" y="2373250"/>
            <a:ext cx="131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Distorted reality becomes Moment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Shape 94"/>
          <p:cNvCxnSpPr/>
          <p:nvPr/>
        </p:nvCxnSpPr>
        <p:spPr>
          <a:xfrm>
            <a:off x="4559650" y="3711650"/>
            <a:ext cx="4272600" cy="126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Shape 95"/>
          <p:cNvSpPr txBox="1"/>
          <p:nvPr>
            <p:ph idx="4294967295" type="body"/>
          </p:nvPr>
        </p:nvSpPr>
        <p:spPr>
          <a:xfrm>
            <a:off x="318850" y="3632875"/>
            <a:ext cx="3999900" cy="530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Ambiance </a:t>
            </a:r>
          </a:p>
        </p:txBody>
      </p:sp>
      <p:sp>
        <p:nvSpPr>
          <p:cNvPr id="96" name="Shape 96"/>
          <p:cNvSpPr txBox="1"/>
          <p:nvPr>
            <p:ph idx="4294967295" type="body"/>
          </p:nvPr>
        </p:nvSpPr>
        <p:spPr>
          <a:xfrm>
            <a:off x="318850" y="4002775"/>
            <a:ext cx="3999900" cy="104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/>
              <a:t>Certain music can change how you process a scene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/>
              <a:t>Lighting can influences your mood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/>
              <a:t>Theme</a:t>
            </a:r>
          </a:p>
        </p:txBody>
      </p:sp>
      <p:sp>
        <p:nvSpPr>
          <p:cNvPr id="97" name="Shape 97"/>
          <p:cNvSpPr txBox="1"/>
          <p:nvPr>
            <p:ph idx="4294967295" type="body"/>
          </p:nvPr>
        </p:nvSpPr>
        <p:spPr>
          <a:xfrm>
            <a:off x="4543625" y="3632875"/>
            <a:ext cx="3042900" cy="530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Beyond The Woods</a:t>
            </a:r>
          </a:p>
        </p:txBody>
      </p:sp>
      <p:sp>
        <p:nvSpPr>
          <p:cNvPr id="98" name="Shape 98"/>
          <p:cNvSpPr txBox="1"/>
          <p:nvPr>
            <p:ph idx="4294967295" type="body"/>
          </p:nvPr>
        </p:nvSpPr>
        <p:spPr>
          <a:xfrm>
            <a:off x="4559650" y="3988875"/>
            <a:ext cx="3999900" cy="104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Students performing acoustic music that fit the mood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Low lighting with the glow of candles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Auction items set up to incorporate theme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19361" l="0" r="1719" t="0"/>
          <a:stretch/>
        </p:blipFill>
        <p:spPr>
          <a:xfrm>
            <a:off x="466950" y="400449"/>
            <a:ext cx="3823950" cy="199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3625" y="400450"/>
            <a:ext cx="2030522" cy="30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1775" y="400474"/>
            <a:ext cx="2030525" cy="30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 b="18207" l="0" r="0" t="0"/>
          <a:stretch/>
        </p:blipFill>
        <p:spPr>
          <a:xfrm>
            <a:off x="2446099" y="2501150"/>
            <a:ext cx="1851185" cy="94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6950" y="2498650"/>
            <a:ext cx="1732800" cy="94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06825" y="3945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Strategic</a:t>
            </a:r>
            <a:r>
              <a:rPr lang="en"/>
              <a:t> Programing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2400"/>
              <a:t>How you arrange your order of events will determine its flow </a:t>
            </a:r>
          </a:p>
        </p:txBody>
      </p:sp>
      <p:cxnSp>
        <p:nvCxnSpPr>
          <p:cNvPr id="109" name="Shape 109"/>
          <p:cNvCxnSpPr/>
          <p:nvPr/>
        </p:nvCxnSpPr>
        <p:spPr>
          <a:xfrm flipH="1" rot="10800000">
            <a:off x="406825" y="3378075"/>
            <a:ext cx="3544800" cy="1445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93C47D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10" name="Shape 110"/>
          <p:cNvCxnSpPr/>
          <p:nvPr/>
        </p:nvCxnSpPr>
        <p:spPr>
          <a:xfrm>
            <a:off x="4337225" y="3419725"/>
            <a:ext cx="3975900" cy="361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93C47D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ree Evergreen scholarship recipients express gratitude. Video production courtesy of Abernathy Media Professionals." id="115" name="Shape 115" title="The Art of Giving Gala &amp; Auction 2017">
            <a:hlinkClick r:id="rId3"/>
          </p:cNvPr>
          <p:cNvSpPr/>
          <p:nvPr/>
        </p:nvSpPr>
        <p:spPr>
          <a:xfrm>
            <a:off x="2035000" y="669000"/>
            <a:ext cx="5073999" cy="38054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14733" l="0" r="0" t="14740"/>
          <a:stretch/>
        </p:blipFill>
        <p:spPr>
          <a:xfrm>
            <a:off x="4011500" y="440925"/>
            <a:ext cx="1574392" cy="16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18126" l="8759" r="0" t="0"/>
          <a:stretch/>
        </p:blipFill>
        <p:spPr>
          <a:xfrm>
            <a:off x="5850481" y="440924"/>
            <a:ext cx="2785544" cy="16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 b="8441" l="0" r="0" t="0"/>
          <a:stretch/>
        </p:blipFill>
        <p:spPr>
          <a:xfrm>
            <a:off x="433375" y="440925"/>
            <a:ext cx="3201749" cy="43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6">
            <a:alphaModFix/>
          </a:blip>
          <a:srcRect b="18817" l="0" r="0" t="0"/>
          <a:stretch/>
        </p:blipFill>
        <p:spPr>
          <a:xfrm>
            <a:off x="4011500" y="2381773"/>
            <a:ext cx="4624525" cy="2457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237700" y="829950"/>
            <a:ext cx="4045200" cy="150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S.W.O.T</a:t>
            </a:r>
          </a:p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5120200" y="403150"/>
            <a:ext cx="3929100" cy="474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Strengths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" sz="1500"/>
              <a:t>Energy, Look, &amp; Feel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" sz="1500"/>
              <a:t>Balled on a budget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Weaknesses 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Wine Situation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Check-in area was too small; hard to hear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Opportunity</a:t>
            </a:r>
          </a:p>
          <a:p>
            <a:pPr indent="-323850" lvl="0" marL="4572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More sponsorships</a:t>
            </a:r>
          </a:p>
          <a:p>
            <a:pPr indent="-323850" lvl="0" marL="457200">
              <a:spcBef>
                <a:spcPts val="0"/>
              </a:spcBef>
              <a:buSzPct val="100000"/>
            </a:pPr>
            <a:r>
              <a:rPr lang="en" sz="1500"/>
              <a:t>Building relationships with regional vendors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Threats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Money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More advanced time for phone calling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50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1837" y="3006600"/>
            <a:ext cx="5913775" cy="30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 Cheers!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399400"/>
            <a:ext cx="3477600" cy="278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Think about who you are in the moment and how you change as you sip wine from Bordeaux as the lovely Annie Sloan tantalizes and teases your mind apart.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