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Permanent Marker"/>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PermanentMarker-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55" name="Shape 5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56" name="Shape 56"/>
          <p:cNvPicPr preferRelativeResize="0"/>
          <p:nvPr/>
        </p:nvPicPr>
        <p:blipFill>
          <a:blip r:embed="rId3">
            <a:alphaModFix/>
          </a:blip>
          <a:stretch>
            <a:fillRect/>
          </a:stretch>
        </p:blipFill>
        <p:spPr>
          <a:xfrm>
            <a:off x="0" y="-478925"/>
            <a:ext cx="11339627" cy="5996376"/>
          </a:xfrm>
          <a:prstGeom prst="rect">
            <a:avLst/>
          </a:prstGeom>
          <a:noFill/>
          <a:ln>
            <a:noFill/>
          </a:ln>
        </p:spPr>
      </p:pic>
      <p:sp>
        <p:nvSpPr>
          <p:cNvPr id="57" name="Shape 57"/>
          <p:cNvSpPr txBox="1"/>
          <p:nvPr/>
        </p:nvSpPr>
        <p:spPr>
          <a:xfrm>
            <a:off x="406750" y="931662"/>
            <a:ext cx="2886600" cy="3175200"/>
          </a:xfrm>
          <a:prstGeom prst="rect">
            <a:avLst/>
          </a:prstGeom>
          <a:noFill/>
          <a:ln>
            <a:noFill/>
          </a:ln>
        </p:spPr>
        <p:txBody>
          <a:bodyPr anchorCtr="0" anchor="t" bIns="91425" lIns="91425" rIns="91425" tIns="91425">
            <a:noAutofit/>
          </a:bodyPr>
          <a:lstStyle/>
          <a:p>
            <a:pPr lvl="0" algn="ctr">
              <a:spcBef>
                <a:spcPts val="0"/>
              </a:spcBef>
              <a:buNone/>
            </a:pPr>
            <a:r>
              <a:rPr lang="en" sz="3600">
                <a:solidFill>
                  <a:srgbClr val="F1C232"/>
                </a:solidFill>
                <a:latin typeface="Permanent Marker"/>
                <a:ea typeface="Permanent Marker"/>
                <a:cs typeface="Permanent Marker"/>
                <a:sym typeface="Permanent Marker"/>
              </a:rPr>
              <a:t>Frankie’s journey to Oyster Mushroom madness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26" name="Shape 12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27" name="Shape 127"/>
          <p:cNvPicPr preferRelativeResize="0"/>
          <p:nvPr/>
        </p:nvPicPr>
        <p:blipFill>
          <a:blip r:embed="rId3">
            <a:alphaModFix/>
          </a:blip>
          <a:stretch>
            <a:fillRect/>
          </a:stretch>
        </p:blipFill>
        <p:spPr>
          <a:xfrm>
            <a:off x="-81650" y="-91850"/>
            <a:ext cx="9307299" cy="5235350"/>
          </a:xfrm>
          <a:prstGeom prst="rect">
            <a:avLst/>
          </a:prstGeom>
          <a:noFill/>
          <a:ln>
            <a:noFill/>
          </a:ln>
        </p:spPr>
      </p:pic>
      <p:sp>
        <p:nvSpPr>
          <p:cNvPr id="128" name="Shape 128"/>
          <p:cNvSpPr txBox="1"/>
          <p:nvPr/>
        </p:nvSpPr>
        <p:spPr>
          <a:xfrm>
            <a:off x="311700" y="628725"/>
            <a:ext cx="3621300" cy="2716200"/>
          </a:xfrm>
          <a:prstGeom prst="rect">
            <a:avLst/>
          </a:prstGeom>
          <a:noFill/>
          <a:ln>
            <a:noFill/>
          </a:ln>
        </p:spPr>
        <p:txBody>
          <a:bodyPr anchorCtr="0" anchor="t" bIns="91425" lIns="91425" rIns="91425" tIns="91425">
            <a:noAutofit/>
          </a:bodyPr>
          <a:lstStyle/>
          <a:p>
            <a:pPr lvl="0">
              <a:spcBef>
                <a:spcPts val="0"/>
              </a:spcBef>
              <a:buNone/>
            </a:pPr>
            <a:r>
              <a:rPr lang="en" sz="2400">
                <a:latin typeface="Permanent Marker"/>
                <a:ea typeface="Permanent Marker"/>
                <a:cs typeface="Permanent Marker"/>
                <a:sym typeface="Permanent Marker"/>
              </a:rPr>
              <a:t>“I think I really like the look the painted, melted cellophane gives. To me, at least, it looks the most like the oil and trash one might find floating in the water”</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34" name="Shape 134"/>
          <p:cNvSpPr txBox="1"/>
          <p:nvPr>
            <p:ph idx="1" type="body"/>
          </p:nvPr>
        </p:nvSpPr>
        <p:spPr>
          <a:xfrm>
            <a:off x="0" y="104975"/>
            <a:ext cx="3643200" cy="4464000"/>
          </a:xfrm>
          <a:prstGeom prst="rect">
            <a:avLst/>
          </a:prstGeom>
        </p:spPr>
        <p:txBody>
          <a:bodyPr anchorCtr="0" anchor="t" bIns="91425" lIns="91425" rIns="91425" tIns="91425">
            <a:noAutofit/>
          </a:bodyPr>
          <a:lstStyle/>
          <a:p>
            <a:pPr lvl="0">
              <a:spcBef>
                <a:spcPts val="0"/>
              </a:spcBef>
              <a:buNone/>
            </a:pPr>
            <a:r>
              <a:t/>
            </a:r>
            <a:endParaRPr/>
          </a:p>
        </p:txBody>
      </p:sp>
      <p:pic>
        <p:nvPicPr>
          <p:cNvPr id="135" name="Shape 135"/>
          <p:cNvPicPr preferRelativeResize="0"/>
          <p:nvPr/>
        </p:nvPicPr>
        <p:blipFill>
          <a:blip r:embed="rId3">
            <a:alphaModFix/>
          </a:blip>
          <a:stretch>
            <a:fillRect/>
          </a:stretch>
        </p:blipFill>
        <p:spPr>
          <a:xfrm>
            <a:off x="2589225" y="0"/>
            <a:ext cx="6858001" cy="5143500"/>
          </a:xfrm>
          <a:prstGeom prst="rect">
            <a:avLst/>
          </a:prstGeom>
          <a:noFill/>
          <a:ln>
            <a:noFill/>
          </a:ln>
        </p:spPr>
      </p:pic>
      <p:sp>
        <p:nvSpPr>
          <p:cNvPr id="136" name="Shape 136"/>
          <p:cNvSpPr txBox="1"/>
          <p:nvPr/>
        </p:nvSpPr>
        <p:spPr>
          <a:xfrm>
            <a:off x="167350" y="1312100"/>
            <a:ext cx="2811300" cy="2860500"/>
          </a:xfrm>
          <a:prstGeom prst="rect">
            <a:avLst/>
          </a:prstGeom>
          <a:noFill/>
          <a:ln>
            <a:noFill/>
          </a:ln>
        </p:spPr>
        <p:txBody>
          <a:bodyPr anchorCtr="0" anchor="t" bIns="91425" lIns="91425" rIns="91425" tIns="91425">
            <a:noAutofit/>
          </a:bodyPr>
          <a:lstStyle/>
          <a:p>
            <a:pPr lvl="0">
              <a:spcBef>
                <a:spcPts val="0"/>
              </a:spcBef>
              <a:buNone/>
            </a:pPr>
            <a:r>
              <a:t/>
            </a:r>
            <a:endParaRPr sz="1800">
              <a:solidFill>
                <a:srgbClr val="7F6000"/>
              </a:solidFill>
              <a:latin typeface="Permanent Marker"/>
              <a:ea typeface="Permanent Marker"/>
              <a:cs typeface="Permanent Marker"/>
              <a:sym typeface="Permanent Marker"/>
            </a:endParaRPr>
          </a:p>
        </p:txBody>
      </p:sp>
      <p:sp>
        <p:nvSpPr>
          <p:cNvPr id="137" name="Shape 137"/>
          <p:cNvSpPr/>
          <p:nvPr/>
        </p:nvSpPr>
        <p:spPr>
          <a:xfrm>
            <a:off x="46650" y="35000"/>
            <a:ext cx="3643200" cy="51084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8" name="Shape 138"/>
          <p:cNvSpPr txBox="1"/>
          <p:nvPr/>
        </p:nvSpPr>
        <p:spPr>
          <a:xfrm>
            <a:off x="311700" y="536525"/>
            <a:ext cx="3254100" cy="4677000"/>
          </a:xfrm>
          <a:prstGeom prst="rect">
            <a:avLst/>
          </a:prstGeom>
          <a:noFill/>
          <a:ln>
            <a:noFill/>
          </a:ln>
        </p:spPr>
        <p:txBody>
          <a:bodyPr anchorCtr="0" anchor="t" bIns="91425" lIns="91425" rIns="91425" tIns="91425">
            <a:noAutofit/>
          </a:bodyPr>
          <a:lstStyle/>
          <a:p>
            <a:pPr lvl="0">
              <a:spcBef>
                <a:spcPts val="0"/>
              </a:spcBef>
              <a:buNone/>
            </a:pPr>
            <a:r>
              <a:rPr lang="en" sz="2000">
                <a:solidFill>
                  <a:srgbClr val="7F6000"/>
                </a:solidFill>
                <a:latin typeface="Permanent Marker"/>
                <a:ea typeface="Permanent Marker"/>
                <a:cs typeface="Permanent Marker"/>
                <a:sym typeface="Permanent Marker"/>
              </a:rPr>
              <a:t>“As for the sculpture itself, I plan on making an oil monster wearing a skull mask. I began by making two demo skull masks (mostly to gain a feel for what I wanted) out of sculpey clay. However, I ended up really liking my second skull mask (a ram skull)”</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44" name="Shape 14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45" name="Shape 145"/>
          <p:cNvPicPr preferRelativeResize="0"/>
          <p:nvPr/>
        </p:nvPicPr>
        <p:blipFill>
          <a:blip r:embed="rId3">
            <a:alphaModFix/>
          </a:blip>
          <a:stretch>
            <a:fillRect/>
          </a:stretch>
        </p:blipFill>
        <p:spPr>
          <a:xfrm>
            <a:off x="0" y="0"/>
            <a:ext cx="9144002" cy="5143501"/>
          </a:xfrm>
          <a:prstGeom prst="rect">
            <a:avLst/>
          </a:prstGeom>
          <a:noFill/>
          <a:ln>
            <a:noFill/>
          </a:ln>
        </p:spPr>
      </p:pic>
      <p:sp>
        <p:nvSpPr>
          <p:cNvPr id="146" name="Shape 146"/>
          <p:cNvSpPr txBox="1"/>
          <p:nvPr/>
        </p:nvSpPr>
        <p:spPr>
          <a:xfrm>
            <a:off x="1036575" y="2584875"/>
            <a:ext cx="13200" cy="132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47" name="Shape 147"/>
          <p:cNvSpPr txBox="1"/>
          <p:nvPr/>
        </p:nvSpPr>
        <p:spPr>
          <a:xfrm>
            <a:off x="1430200" y="2899775"/>
            <a:ext cx="2414400" cy="2506200"/>
          </a:xfrm>
          <a:prstGeom prst="rect">
            <a:avLst/>
          </a:prstGeom>
          <a:noFill/>
          <a:ln>
            <a:noFill/>
          </a:ln>
        </p:spPr>
        <p:txBody>
          <a:bodyPr anchorCtr="0" anchor="t" bIns="91425" lIns="91425" rIns="91425" tIns="91425">
            <a:noAutofit/>
          </a:bodyPr>
          <a:lstStyle/>
          <a:p>
            <a:pPr lvl="0" algn="ctr">
              <a:spcBef>
                <a:spcPts val="0"/>
              </a:spcBef>
              <a:buNone/>
            </a:pPr>
            <a:r>
              <a:rPr lang="en" sz="1800">
                <a:solidFill>
                  <a:srgbClr val="7F6000"/>
                </a:solidFill>
                <a:latin typeface="Permanent Marker"/>
                <a:ea typeface="Permanent Marker"/>
                <a:cs typeface="Permanent Marker"/>
                <a:sym typeface="Permanent Marker"/>
              </a:rPr>
              <a:t>“This week I’ve finished painting a lot of the sculpture and am now working on my sculptures clothing”</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53" name="Shape 15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54" name="Shape 154"/>
          <p:cNvPicPr preferRelativeResize="0"/>
          <p:nvPr/>
        </p:nvPicPr>
        <p:blipFill>
          <a:blip r:embed="rId3">
            <a:alphaModFix/>
          </a:blip>
          <a:stretch>
            <a:fillRect/>
          </a:stretch>
        </p:blipFill>
        <p:spPr>
          <a:xfrm>
            <a:off x="0" y="0"/>
            <a:ext cx="9144002" cy="5143501"/>
          </a:xfrm>
          <a:prstGeom prst="rect">
            <a:avLst/>
          </a:prstGeom>
          <a:noFill/>
          <a:ln>
            <a:noFill/>
          </a:ln>
        </p:spPr>
      </p:pic>
      <p:sp>
        <p:nvSpPr>
          <p:cNvPr id="155" name="Shape 155"/>
          <p:cNvSpPr txBox="1"/>
          <p:nvPr/>
        </p:nvSpPr>
        <p:spPr>
          <a:xfrm>
            <a:off x="2978500" y="1568225"/>
            <a:ext cx="2965500" cy="2453700"/>
          </a:xfrm>
          <a:prstGeom prst="rect">
            <a:avLst/>
          </a:prstGeom>
          <a:noFill/>
          <a:ln>
            <a:noFill/>
          </a:ln>
        </p:spPr>
        <p:txBody>
          <a:bodyPr anchorCtr="0" anchor="t" bIns="91425" lIns="91425" rIns="91425" tIns="91425">
            <a:noAutofit/>
          </a:bodyPr>
          <a:lstStyle/>
          <a:p>
            <a:pPr lvl="0">
              <a:spcBef>
                <a:spcPts val="0"/>
              </a:spcBef>
              <a:buNone/>
            </a:pPr>
            <a:r>
              <a:rPr lang="en" sz="1800">
                <a:latin typeface="Permanent Marker"/>
                <a:ea typeface="Permanent Marker"/>
                <a:cs typeface="Permanent Marker"/>
                <a:sym typeface="Permanent Marker"/>
              </a:rPr>
              <a:t>“I began the background by making a canvas (not actually made of canvas). I took the existing glass from the frame, made a layer of paper mache, followed by a sheet of white paper”</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61" name="Shape 16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62" name="Shape 162"/>
          <p:cNvPicPr preferRelativeResize="0"/>
          <p:nvPr/>
        </p:nvPicPr>
        <p:blipFill>
          <a:blip r:embed="rId3">
            <a:alphaModFix/>
          </a:blip>
          <a:stretch>
            <a:fillRect/>
          </a:stretch>
        </p:blipFill>
        <p:spPr>
          <a:xfrm>
            <a:off x="0" y="0"/>
            <a:ext cx="9144002" cy="5143501"/>
          </a:xfrm>
          <a:prstGeom prst="rect">
            <a:avLst/>
          </a:prstGeom>
          <a:noFill/>
          <a:ln>
            <a:noFill/>
          </a:ln>
        </p:spPr>
      </p:pic>
      <p:sp>
        <p:nvSpPr>
          <p:cNvPr id="163" name="Shape 163"/>
          <p:cNvSpPr txBox="1"/>
          <p:nvPr/>
        </p:nvSpPr>
        <p:spPr>
          <a:xfrm>
            <a:off x="629800" y="2073125"/>
            <a:ext cx="3201600" cy="2899800"/>
          </a:xfrm>
          <a:prstGeom prst="rect">
            <a:avLst/>
          </a:prstGeom>
          <a:noFill/>
          <a:ln>
            <a:noFill/>
          </a:ln>
        </p:spPr>
        <p:txBody>
          <a:bodyPr anchorCtr="0" anchor="t" bIns="91425" lIns="91425" rIns="91425" tIns="91425">
            <a:noAutofit/>
          </a:bodyPr>
          <a:lstStyle/>
          <a:p>
            <a:pPr lvl="0">
              <a:spcBef>
                <a:spcPts val="0"/>
              </a:spcBef>
              <a:buNone/>
            </a:pPr>
            <a:r>
              <a:rPr lang="en" sz="2400">
                <a:solidFill>
                  <a:srgbClr val="7F6000"/>
                </a:solidFill>
                <a:latin typeface="Permanent Marker"/>
                <a:ea typeface="Permanent Marker"/>
                <a:cs typeface="Permanent Marker"/>
                <a:sym typeface="Permanent Marker"/>
              </a:rPr>
              <a:t> </a:t>
            </a:r>
            <a:r>
              <a:rPr lang="en" sz="2400">
                <a:latin typeface="Permanent Marker"/>
                <a:ea typeface="Permanent Marker"/>
                <a:cs typeface="Permanent Marker"/>
                <a:sym typeface="Permanent Marker"/>
              </a:rPr>
              <a:t>“I want to paint a beach scene with an evil red stormy sky and sea. I totally watched several Bob Ross videos while painting”</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70" name="Shape 170"/>
          <p:cNvPicPr preferRelativeResize="0"/>
          <p:nvPr/>
        </p:nvPicPr>
        <p:blipFill>
          <a:blip r:embed="rId3">
            <a:alphaModFix/>
          </a:blip>
          <a:stretch>
            <a:fillRect/>
          </a:stretch>
        </p:blipFill>
        <p:spPr>
          <a:xfrm>
            <a:off x="-58325" y="0"/>
            <a:ext cx="9144002" cy="5143501"/>
          </a:xfrm>
          <a:prstGeom prst="rect">
            <a:avLst/>
          </a:prstGeom>
          <a:noFill/>
          <a:ln>
            <a:noFill/>
          </a:ln>
        </p:spPr>
      </p:pic>
      <p:sp>
        <p:nvSpPr>
          <p:cNvPr id="171" name="Shape 171"/>
          <p:cNvSpPr txBox="1"/>
          <p:nvPr/>
        </p:nvSpPr>
        <p:spPr>
          <a:xfrm>
            <a:off x="218400" y="303225"/>
            <a:ext cx="2869200" cy="17028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Font typeface="Arial"/>
              <a:buNone/>
            </a:pPr>
            <a:r>
              <a:t/>
            </a:r>
            <a:endParaRPr sz="1900">
              <a:latin typeface="Permanent Marker"/>
              <a:ea typeface="Permanent Marker"/>
              <a:cs typeface="Permanent Marker"/>
              <a:sym typeface="Permanent Marker"/>
            </a:endParaRPr>
          </a:p>
        </p:txBody>
      </p:sp>
      <p:sp>
        <p:nvSpPr>
          <p:cNvPr id="172" name="Shape 172"/>
          <p:cNvSpPr/>
          <p:nvPr/>
        </p:nvSpPr>
        <p:spPr>
          <a:xfrm>
            <a:off x="218400" y="170575"/>
            <a:ext cx="2365200" cy="29916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3" name="Shape 173"/>
          <p:cNvSpPr txBox="1"/>
          <p:nvPr/>
        </p:nvSpPr>
        <p:spPr>
          <a:xfrm>
            <a:off x="305400" y="170575"/>
            <a:ext cx="2191200" cy="2834100"/>
          </a:xfrm>
          <a:prstGeom prst="rect">
            <a:avLst/>
          </a:prstGeom>
          <a:noFill/>
          <a:ln>
            <a:noFill/>
          </a:ln>
        </p:spPr>
        <p:txBody>
          <a:bodyPr anchorCtr="0" anchor="t" bIns="91425" lIns="91425" rIns="91425" tIns="91425">
            <a:noAutofit/>
          </a:bodyPr>
          <a:lstStyle/>
          <a:p>
            <a:pPr lvl="0" rtl="0" algn="ctr">
              <a:lnSpc>
                <a:spcPct val="115000"/>
              </a:lnSpc>
              <a:spcBef>
                <a:spcPts val="0"/>
              </a:spcBef>
              <a:buClr>
                <a:schemeClr val="dk1"/>
              </a:buClr>
              <a:buSzPct val="61111"/>
              <a:buFont typeface="Arial"/>
              <a:buNone/>
            </a:pPr>
            <a:r>
              <a:rPr lang="en" sz="1800">
                <a:solidFill>
                  <a:srgbClr val="7F6000"/>
                </a:solidFill>
                <a:latin typeface="Permanent Marker"/>
                <a:ea typeface="Permanent Marker"/>
                <a:cs typeface="Permanent Marker"/>
                <a:sym typeface="Permanent Marker"/>
              </a:rPr>
              <a:t>“The paper is about the evolution of tryptophane in Oyster mushrooms, and why it could be considered medicinal.”</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Shape 1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79" name="Shape 179"/>
          <p:cNvSpPr txBox="1"/>
          <p:nvPr>
            <p:ph idx="1" type="body"/>
          </p:nvPr>
        </p:nvSpPr>
        <p:spPr>
          <a:xfrm>
            <a:off x="-869250" y="3698100"/>
            <a:ext cx="6957300" cy="1445400"/>
          </a:xfrm>
          <a:prstGeom prst="rect">
            <a:avLst/>
          </a:prstGeom>
        </p:spPr>
        <p:txBody>
          <a:bodyPr anchorCtr="0" anchor="t" bIns="91425" lIns="91425" rIns="91425" tIns="91425">
            <a:noAutofit/>
          </a:bodyPr>
          <a:lstStyle/>
          <a:p>
            <a:pPr lvl="0" rtl="0" algn="ctr">
              <a:lnSpc>
                <a:spcPct val="100000"/>
              </a:lnSpc>
              <a:spcBef>
                <a:spcPts val="0"/>
              </a:spcBef>
              <a:buNone/>
            </a:pPr>
            <a:r>
              <a:rPr lang="en" sz="7200">
                <a:solidFill>
                  <a:srgbClr val="7F6000"/>
                </a:solidFill>
                <a:latin typeface="Permanent Marker"/>
                <a:ea typeface="Permanent Marker"/>
                <a:cs typeface="Permanent Marker"/>
                <a:sym typeface="Permanent Marker"/>
              </a:rPr>
              <a:t>Thank you!</a:t>
            </a:r>
          </a:p>
        </p:txBody>
      </p:sp>
      <p:pic>
        <p:nvPicPr>
          <p:cNvPr id="180" name="Shape 180"/>
          <p:cNvPicPr preferRelativeResize="0"/>
          <p:nvPr/>
        </p:nvPicPr>
        <p:blipFill>
          <a:blip r:embed="rId4">
            <a:alphaModFix/>
          </a:blip>
          <a:stretch>
            <a:fillRect/>
          </a:stretch>
        </p:blipFill>
        <p:spPr>
          <a:xfrm>
            <a:off x="-91850" y="-1414250"/>
            <a:ext cx="9932700" cy="7449548"/>
          </a:xfrm>
          <a:prstGeom prst="rect">
            <a:avLst/>
          </a:prstGeom>
          <a:noFill/>
          <a:ln>
            <a:noFill/>
          </a:ln>
        </p:spPr>
      </p:pic>
      <p:sp>
        <p:nvSpPr>
          <p:cNvPr id="181" name="Shape 181"/>
          <p:cNvSpPr txBox="1"/>
          <p:nvPr/>
        </p:nvSpPr>
        <p:spPr>
          <a:xfrm>
            <a:off x="78725" y="2493025"/>
            <a:ext cx="3227700" cy="1010400"/>
          </a:xfrm>
          <a:prstGeom prst="rect">
            <a:avLst/>
          </a:prstGeom>
          <a:noFill/>
          <a:ln>
            <a:noFill/>
          </a:ln>
        </p:spPr>
        <p:txBody>
          <a:bodyPr anchorCtr="0" anchor="t" bIns="91425" lIns="91425" rIns="91425" tIns="91425">
            <a:noAutofit/>
          </a:bodyPr>
          <a:lstStyle/>
          <a:p>
            <a:pPr lvl="0">
              <a:spcBef>
                <a:spcPts val="0"/>
              </a:spcBef>
              <a:buNone/>
            </a:pPr>
            <a:r>
              <a:rPr lang="en" sz="7200">
                <a:latin typeface="Permanent Marker"/>
                <a:ea typeface="Permanent Marker"/>
                <a:cs typeface="Permanent Marker"/>
                <a:sym typeface="Permanent Marker"/>
              </a:rPr>
              <a:t>Thank</a:t>
            </a:r>
          </a:p>
        </p:txBody>
      </p:sp>
      <p:sp>
        <p:nvSpPr>
          <p:cNvPr id="182" name="Shape 182"/>
          <p:cNvSpPr txBox="1"/>
          <p:nvPr/>
        </p:nvSpPr>
        <p:spPr>
          <a:xfrm>
            <a:off x="1389150" y="3240925"/>
            <a:ext cx="2440500" cy="1445400"/>
          </a:xfrm>
          <a:prstGeom prst="rect">
            <a:avLst/>
          </a:prstGeom>
          <a:noFill/>
          <a:ln>
            <a:noFill/>
          </a:ln>
        </p:spPr>
        <p:txBody>
          <a:bodyPr anchorCtr="0" anchor="t" bIns="91425" lIns="91425" rIns="91425" tIns="91425">
            <a:noAutofit/>
          </a:bodyPr>
          <a:lstStyle/>
          <a:p>
            <a:pPr lvl="0">
              <a:spcBef>
                <a:spcPts val="0"/>
              </a:spcBef>
              <a:buNone/>
            </a:pPr>
            <a:r>
              <a:rPr lang="en" sz="7200">
                <a:latin typeface="Permanent Marker"/>
                <a:ea typeface="Permanent Marker"/>
                <a:cs typeface="Permanent Marker"/>
                <a:sym typeface="Permanent Marker"/>
              </a:rPr>
              <a:t>you!!</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63" name="Shape 63"/>
          <p:cNvSpPr txBox="1"/>
          <p:nvPr>
            <p:ph idx="1" type="body"/>
          </p:nvPr>
        </p:nvSpPr>
        <p:spPr>
          <a:xfrm>
            <a:off x="311700" y="-80925"/>
            <a:ext cx="8520600" cy="3416400"/>
          </a:xfrm>
          <a:prstGeom prst="rect">
            <a:avLst/>
          </a:prstGeom>
        </p:spPr>
        <p:txBody>
          <a:bodyPr anchorCtr="0" anchor="t" bIns="91425" lIns="91425" rIns="91425" tIns="91425">
            <a:noAutofit/>
          </a:bodyPr>
          <a:lstStyle/>
          <a:p>
            <a:pPr lvl="0" rtl="0" algn="ctr">
              <a:lnSpc>
                <a:spcPct val="118520"/>
              </a:lnSpc>
              <a:spcBef>
                <a:spcPts val="3100"/>
              </a:spcBef>
              <a:spcAft>
                <a:spcPts val="1500"/>
              </a:spcAft>
              <a:buClr>
                <a:schemeClr val="dk1"/>
              </a:buClr>
              <a:buSzPct val="45833"/>
              <a:buFont typeface="Arial"/>
              <a:buNone/>
            </a:pPr>
            <a:r>
              <a:rPr b="1" lang="en" sz="2400">
                <a:solidFill>
                  <a:srgbClr val="7F6000"/>
                </a:solidFill>
                <a:latin typeface="Permanent Marker"/>
                <a:ea typeface="Permanent Marker"/>
                <a:cs typeface="Permanent Marker"/>
                <a:sym typeface="Permanent Marker"/>
              </a:rPr>
              <a:t>Description</a:t>
            </a:r>
          </a:p>
          <a:p>
            <a:pPr lvl="0" rtl="0" algn="ctr">
              <a:spcBef>
                <a:spcPts val="0"/>
              </a:spcBef>
              <a:spcAft>
                <a:spcPts val="2400"/>
              </a:spcAft>
              <a:buClr>
                <a:schemeClr val="dk1"/>
              </a:buClr>
              <a:buSzPct val="61111"/>
              <a:buFont typeface="Arial"/>
              <a:buNone/>
            </a:pPr>
            <a:r>
              <a:rPr lang="en">
                <a:solidFill>
                  <a:srgbClr val="7F6000"/>
                </a:solidFill>
                <a:latin typeface="Permanent Marker"/>
                <a:ea typeface="Permanent Marker"/>
                <a:cs typeface="Permanent Marker"/>
                <a:sym typeface="Permanent Marker"/>
              </a:rPr>
              <a:t>This contract, entitled Urban Mushroom Farming for Health, is a contract designed to educate the student of the medicinal properties of oyster mushrooms, how oyster mushrooms evolved to possess medicinal properties, how Oyster mushrooms can combat the destructive pressures that are hostile to our earth and how to grow oyster mushrooms in an urban environment. The student will write a research paper focused on the medicinal qualities of oyster mushrooms and relate them to evolutionary concepts. The student will create a sculpture that symbolizes the positive aspects of oyster mushrooms, and how they can help mitigate destructive forces currently threatening our earth. The student will learn to how to cultivate and grow mushrooms in an urban environment</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69" name="Shape 69"/>
          <p:cNvSpPr txBox="1"/>
          <p:nvPr>
            <p:ph idx="1" type="body"/>
          </p:nvPr>
        </p:nvSpPr>
        <p:spPr>
          <a:xfrm>
            <a:off x="131200" y="445025"/>
            <a:ext cx="3464100" cy="4658100"/>
          </a:xfrm>
          <a:prstGeom prst="rect">
            <a:avLst/>
          </a:prstGeom>
        </p:spPr>
        <p:txBody>
          <a:bodyPr anchorCtr="0" anchor="t" bIns="91425" lIns="91425" rIns="91425" tIns="91425">
            <a:noAutofit/>
          </a:bodyPr>
          <a:lstStyle/>
          <a:p>
            <a:pPr lvl="0">
              <a:spcBef>
                <a:spcPts val="0"/>
              </a:spcBef>
              <a:buNone/>
            </a:pPr>
            <a:r>
              <a:rPr lang="en" sz="2400">
                <a:solidFill>
                  <a:srgbClr val="7F6000"/>
                </a:solidFill>
                <a:latin typeface="Permanent Marker"/>
                <a:ea typeface="Permanent Marker"/>
                <a:cs typeface="Permanent Marker"/>
                <a:sym typeface="Permanent Marker"/>
              </a:rPr>
              <a:t>“Sterilization! After letting the grain strain and cool for 12 hours, I filled 20 jars with grain, screwed on my newly made lids and popped them into the pressure cookers”</a:t>
            </a:r>
          </a:p>
        </p:txBody>
      </p:sp>
      <p:pic>
        <p:nvPicPr>
          <p:cNvPr id="70" name="Shape 70"/>
          <p:cNvPicPr preferRelativeResize="0"/>
          <p:nvPr/>
        </p:nvPicPr>
        <p:blipFill>
          <a:blip r:embed="rId3">
            <a:alphaModFix/>
          </a:blip>
          <a:stretch>
            <a:fillRect/>
          </a:stretch>
        </p:blipFill>
        <p:spPr>
          <a:xfrm>
            <a:off x="3669549" y="0"/>
            <a:ext cx="6858001"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76" name="Shape 76"/>
          <p:cNvSpPr txBox="1"/>
          <p:nvPr>
            <p:ph idx="1" type="body"/>
          </p:nvPr>
        </p:nvSpPr>
        <p:spPr>
          <a:xfrm>
            <a:off x="126800" y="445025"/>
            <a:ext cx="3201600" cy="4959900"/>
          </a:xfrm>
          <a:prstGeom prst="rect">
            <a:avLst/>
          </a:prstGeom>
        </p:spPr>
        <p:txBody>
          <a:bodyPr anchorCtr="0" anchor="t" bIns="91425" lIns="91425" rIns="91425" tIns="91425">
            <a:noAutofit/>
          </a:bodyPr>
          <a:lstStyle/>
          <a:p>
            <a:pPr lvl="0">
              <a:spcBef>
                <a:spcPts val="0"/>
              </a:spcBef>
              <a:buClr>
                <a:schemeClr val="dk1"/>
              </a:buClr>
              <a:buSzPct val="45833"/>
              <a:buFont typeface="Arial"/>
              <a:buNone/>
            </a:pPr>
            <a:r>
              <a:rPr lang="en" sz="2400">
                <a:solidFill>
                  <a:srgbClr val="7F6000"/>
                </a:solidFill>
                <a:latin typeface="Permanent Marker"/>
                <a:ea typeface="Permanent Marker"/>
                <a:cs typeface="Permanent Marker"/>
                <a:sym typeface="Permanent Marker"/>
              </a:rPr>
              <a:t> “Inoculating! This is the part I found to be the most exciting. It’s also a careful process. Contamination happens really easily, so being extra careful is necessary”</a:t>
            </a:r>
          </a:p>
        </p:txBody>
      </p:sp>
      <p:pic>
        <p:nvPicPr>
          <p:cNvPr id="77" name="Shape 77"/>
          <p:cNvPicPr preferRelativeResize="0"/>
          <p:nvPr/>
        </p:nvPicPr>
        <p:blipFill>
          <a:blip r:embed="rId3">
            <a:alphaModFix/>
          </a:blip>
          <a:stretch>
            <a:fillRect/>
          </a:stretch>
        </p:blipFill>
        <p:spPr>
          <a:xfrm>
            <a:off x="3328399" y="0"/>
            <a:ext cx="6858001"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83" name="Shape 83"/>
          <p:cNvSpPr txBox="1"/>
          <p:nvPr>
            <p:ph idx="1" type="body"/>
          </p:nvPr>
        </p:nvSpPr>
        <p:spPr>
          <a:xfrm>
            <a:off x="4553050" y="782000"/>
            <a:ext cx="4384200" cy="4579200"/>
          </a:xfrm>
          <a:prstGeom prst="rect">
            <a:avLst/>
          </a:prstGeom>
        </p:spPr>
        <p:txBody>
          <a:bodyPr anchorCtr="0" anchor="t" bIns="91425" lIns="91425" rIns="91425" tIns="91425">
            <a:noAutofit/>
          </a:bodyPr>
          <a:lstStyle/>
          <a:p>
            <a:pPr lvl="0">
              <a:spcBef>
                <a:spcPts val="0"/>
              </a:spcBef>
              <a:buNone/>
            </a:pPr>
            <a:r>
              <a:rPr lang="en" sz="2400">
                <a:solidFill>
                  <a:srgbClr val="7F6000"/>
                </a:solidFill>
                <a:latin typeface="Permanent Marker"/>
                <a:ea typeface="Permanent Marker"/>
                <a:cs typeface="Permanent Marker"/>
                <a:sym typeface="Permanent Marker"/>
              </a:rPr>
              <a:t>“This week my Blue oyster mushrooms have fully colonized the spawn (The mycelia has completely grown over the grain) and is now ready to be transferred to straw”</a:t>
            </a:r>
          </a:p>
        </p:txBody>
      </p:sp>
      <p:pic>
        <p:nvPicPr>
          <p:cNvPr id="84" name="Shape 84"/>
          <p:cNvPicPr preferRelativeResize="0"/>
          <p:nvPr/>
        </p:nvPicPr>
        <p:blipFill>
          <a:blip r:embed="rId3">
            <a:alphaModFix/>
          </a:blip>
          <a:stretch>
            <a:fillRect/>
          </a:stretch>
        </p:blipFill>
        <p:spPr>
          <a:xfrm>
            <a:off x="-1" y="-392699"/>
            <a:ext cx="4210451" cy="56139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90" name="Shape 9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91" name="Shape 91"/>
          <p:cNvPicPr preferRelativeResize="0"/>
          <p:nvPr/>
        </p:nvPicPr>
        <p:blipFill>
          <a:blip r:embed="rId3">
            <a:alphaModFix/>
          </a:blip>
          <a:stretch>
            <a:fillRect/>
          </a:stretch>
        </p:blipFill>
        <p:spPr>
          <a:xfrm>
            <a:off x="-1371200" y="-111537"/>
            <a:ext cx="6858001" cy="5366575"/>
          </a:xfrm>
          <a:prstGeom prst="rect">
            <a:avLst/>
          </a:prstGeom>
          <a:noFill/>
          <a:ln>
            <a:noFill/>
          </a:ln>
        </p:spPr>
      </p:pic>
      <p:sp>
        <p:nvSpPr>
          <p:cNvPr id="92" name="Shape 92"/>
          <p:cNvSpPr/>
          <p:nvPr/>
        </p:nvSpPr>
        <p:spPr>
          <a:xfrm>
            <a:off x="5003550" y="11675"/>
            <a:ext cx="4140300" cy="51318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3" name="Shape 93"/>
          <p:cNvSpPr txBox="1"/>
          <p:nvPr/>
        </p:nvSpPr>
        <p:spPr>
          <a:xfrm>
            <a:off x="5365100" y="338225"/>
            <a:ext cx="3522300" cy="4536900"/>
          </a:xfrm>
          <a:prstGeom prst="rect">
            <a:avLst/>
          </a:prstGeom>
          <a:noFill/>
          <a:ln>
            <a:noFill/>
          </a:ln>
        </p:spPr>
        <p:txBody>
          <a:bodyPr anchorCtr="0" anchor="t" bIns="91425" lIns="91425" rIns="91425" tIns="91425">
            <a:noAutofit/>
          </a:bodyPr>
          <a:lstStyle/>
          <a:p>
            <a:pPr lvl="0">
              <a:spcBef>
                <a:spcPts val="0"/>
              </a:spcBef>
              <a:buNone/>
            </a:pPr>
            <a:r>
              <a:rPr lang="en" sz="2000">
                <a:solidFill>
                  <a:srgbClr val="7F6000"/>
                </a:solidFill>
                <a:latin typeface="Permanent Marker"/>
                <a:ea typeface="Permanent Marker"/>
                <a:cs typeface="Permanent Marker"/>
                <a:sym typeface="Permanent Marker"/>
              </a:rPr>
              <a:t>“I filled six plastic baskets (I bought the day before from the dollar tree), with five layers of straw, the cultivated grain and gypsum. The straw is mostly supplying nitrogen as well as some macronutrients. The gypsum provides sulfur and trace minerals. This will feed and give energy to mycelia so it can begin to pin”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99" name="Shape 9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00" name="Shape 100"/>
          <p:cNvPicPr preferRelativeResize="0"/>
          <p:nvPr/>
        </p:nvPicPr>
        <p:blipFill>
          <a:blip r:embed="rId3">
            <a:alphaModFix/>
          </a:blip>
          <a:stretch>
            <a:fillRect/>
          </a:stretch>
        </p:blipFill>
        <p:spPr>
          <a:xfrm>
            <a:off x="1958300" y="-65600"/>
            <a:ext cx="9144002" cy="5143501"/>
          </a:xfrm>
          <a:prstGeom prst="rect">
            <a:avLst/>
          </a:prstGeom>
          <a:noFill/>
          <a:ln>
            <a:noFill/>
          </a:ln>
        </p:spPr>
      </p:pic>
      <p:sp>
        <p:nvSpPr>
          <p:cNvPr id="101" name="Shape 101"/>
          <p:cNvSpPr/>
          <p:nvPr/>
        </p:nvSpPr>
        <p:spPr>
          <a:xfrm>
            <a:off x="39375" y="26250"/>
            <a:ext cx="3569100" cy="5143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2" name="Shape 102"/>
          <p:cNvSpPr txBox="1"/>
          <p:nvPr/>
        </p:nvSpPr>
        <p:spPr>
          <a:xfrm>
            <a:off x="131325" y="571100"/>
            <a:ext cx="3385200" cy="4867800"/>
          </a:xfrm>
          <a:prstGeom prst="rect">
            <a:avLst/>
          </a:prstGeom>
          <a:noFill/>
          <a:ln>
            <a:noFill/>
          </a:ln>
        </p:spPr>
        <p:txBody>
          <a:bodyPr anchorCtr="0" anchor="t" bIns="91425" lIns="91425" rIns="91425" tIns="91425">
            <a:noAutofit/>
          </a:bodyPr>
          <a:lstStyle/>
          <a:p>
            <a:pPr lvl="0">
              <a:spcBef>
                <a:spcPts val="0"/>
              </a:spcBef>
              <a:buNone/>
            </a:pPr>
            <a:r>
              <a:rPr lang="en" sz="2800">
                <a:solidFill>
                  <a:srgbClr val="7F6000"/>
                </a:solidFill>
                <a:latin typeface="Permanent Marker"/>
                <a:ea typeface="Permanent Marker"/>
                <a:cs typeface="Permanent Marker"/>
                <a:sym typeface="Permanent Marker"/>
              </a:rPr>
              <a:t>“I built a fruiting chamber, which involved putting together rods and plastic pieces to form a 4 level greenhouse structure”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21212"/>
        </a:solidFill>
      </p:bgPr>
    </p:bg>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08" name="Shape 10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09" name="Shape 109"/>
          <p:cNvPicPr preferRelativeResize="0"/>
          <p:nvPr/>
        </p:nvPicPr>
        <p:blipFill>
          <a:blip r:embed="rId3">
            <a:alphaModFix/>
          </a:blip>
          <a:stretch>
            <a:fillRect/>
          </a:stretch>
        </p:blipFill>
        <p:spPr>
          <a:xfrm>
            <a:off x="-2192700" y="0"/>
            <a:ext cx="9144002" cy="5143501"/>
          </a:xfrm>
          <a:prstGeom prst="rect">
            <a:avLst/>
          </a:prstGeom>
          <a:noFill/>
          <a:ln>
            <a:noFill/>
          </a:ln>
        </p:spPr>
      </p:pic>
      <p:sp>
        <p:nvSpPr>
          <p:cNvPr id="110" name="Shape 110"/>
          <p:cNvSpPr/>
          <p:nvPr/>
        </p:nvSpPr>
        <p:spPr>
          <a:xfrm>
            <a:off x="6146550" y="46650"/>
            <a:ext cx="2845800" cy="50037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1" name="Shape 111"/>
          <p:cNvSpPr txBox="1"/>
          <p:nvPr/>
        </p:nvSpPr>
        <p:spPr>
          <a:xfrm>
            <a:off x="6321500" y="279925"/>
            <a:ext cx="2659200" cy="4735200"/>
          </a:xfrm>
          <a:prstGeom prst="rect">
            <a:avLst/>
          </a:prstGeom>
          <a:noFill/>
          <a:ln>
            <a:noFill/>
          </a:ln>
        </p:spPr>
        <p:txBody>
          <a:bodyPr anchorCtr="0" anchor="t" bIns="91425" lIns="91425" rIns="91425" tIns="91425">
            <a:noAutofit/>
          </a:bodyPr>
          <a:lstStyle/>
          <a:p>
            <a:pPr lvl="0">
              <a:spcBef>
                <a:spcPts val="0"/>
              </a:spcBef>
              <a:buNone/>
            </a:pPr>
            <a:r>
              <a:rPr lang="en" sz="2300">
                <a:solidFill>
                  <a:srgbClr val="7F6000"/>
                </a:solidFill>
                <a:latin typeface="Permanent Marker"/>
                <a:ea typeface="Permanent Marker"/>
                <a:cs typeface="Permanent Marker"/>
                <a:sym typeface="Permanent Marker"/>
              </a:rPr>
              <a:t>“my mushroom are growing!!! Its was so exciting the day they started pinning (the beginnings of little mushroom caps). Every day since I have seen major growth. It’s so exciting”</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17" name="Shape 11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18" name="Shape 118"/>
          <p:cNvPicPr preferRelativeResize="0"/>
          <p:nvPr/>
        </p:nvPicPr>
        <p:blipFill>
          <a:blip r:embed="rId3">
            <a:alphaModFix/>
          </a:blip>
          <a:stretch>
            <a:fillRect/>
          </a:stretch>
        </p:blipFill>
        <p:spPr>
          <a:xfrm>
            <a:off x="-3614150" y="0"/>
            <a:ext cx="9144002" cy="5143501"/>
          </a:xfrm>
          <a:prstGeom prst="rect">
            <a:avLst/>
          </a:prstGeom>
          <a:noFill/>
          <a:ln>
            <a:noFill/>
          </a:ln>
        </p:spPr>
      </p:pic>
      <p:sp>
        <p:nvSpPr>
          <p:cNvPr id="119" name="Shape 119"/>
          <p:cNvSpPr/>
          <p:nvPr/>
        </p:nvSpPr>
        <p:spPr>
          <a:xfrm>
            <a:off x="4789225" y="13125"/>
            <a:ext cx="4356300" cy="51435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0" name="Shape 120"/>
          <p:cNvSpPr txBox="1"/>
          <p:nvPr/>
        </p:nvSpPr>
        <p:spPr>
          <a:xfrm>
            <a:off x="4986075" y="150975"/>
            <a:ext cx="4093800" cy="4867800"/>
          </a:xfrm>
          <a:prstGeom prst="rect">
            <a:avLst/>
          </a:prstGeom>
          <a:noFill/>
          <a:ln>
            <a:noFill/>
          </a:ln>
        </p:spPr>
        <p:txBody>
          <a:bodyPr anchorCtr="0" anchor="t" bIns="91425" lIns="91425" rIns="91425" tIns="91425">
            <a:noAutofit/>
          </a:bodyPr>
          <a:lstStyle/>
          <a:p>
            <a:pPr lvl="0">
              <a:spcBef>
                <a:spcPts val="0"/>
              </a:spcBef>
              <a:buNone/>
            </a:pPr>
            <a:r>
              <a:rPr lang="en" sz="3000">
                <a:solidFill>
                  <a:srgbClr val="7F6000"/>
                </a:solidFill>
                <a:latin typeface="Permanent Marker"/>
                <a:ea typeface="Permanent Marker"/>
                <a:cs typeface="Permanent Marker"/>
                <a:sym typeface="Permanent Marker"/>
              </a:rPr>
              <a:t>“The pink oyster mushrooms have begun to grow!! And man are they PINK! The blue Oyster mushroom had a blue tint to them for sure, but the pinks are super pink”</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