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sldIdLst>
    <p:sldId id="256" r:id="rId2"/>
    <p:sldId id="271" r:id="rId3"/>
    <p:sldId id="257" r:id="rId4"/>
    <p:sldId id="265" r:id="rId5"/>
    <p:sldId id="259" r:id="rId6"/>
    <p:sldId id="258" r:id="rId7"/>
    <p:sldId id="269" r:id="rId8"/>
    <p:sldId id="267" r:id="rId9"/>
    <p:sldId id="268" r:id="rId10"/>
    <p:sldId id="266" r:id="rId11"/>
    <p:sldId id="260" r:id="rId12"/>
    <p:sldId id="261" r:id="rId13"/>
    <p:sldId id="262" r:id="rId14"/>
    <p:sldId id="264" r:id="rId15"/>
    <p:sldId id="263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6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61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AD8D91A-A2EE-4B54-B3C6-F6C67903BA9C}" type="datetime1">
              <a:rPr lang="en-US" smtClean="0"/>
              <a:pPr/>
              <a:t>3/14/17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3/14/17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Tea: Chemistry and Social Ritual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Kotomi Yamamura</a:t>
            </a:r>
          </a:p>
          <a:p>
            <a:pPr algn="ctr"/>
            <a:r>
              <a:rPr lang="en-US" dirty="0" smtClean="0"/>
              <a:t>Final Presentation</a:t>
            </a:r>
          </a:p>
          <a:p>
            <a:pPr algn="ctr"/>
            <a:r>
              <a:rPr lang="en-US" dirty="0" smtClean="0"/>
              <a:t>SOS</a:t>
            </a:r>
            <a:endParaRPr lang="en-US" dirty="0"/>
          </a:p>
        </p:txBody>
      </p:sp>
      <p:pic>
        <p:nvPicPr>
          <p:cNvPr id="4" name="Picture 3" descr="imgr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05743" y="1513384"/>
            <a:ext cx="6538525" cy="38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polyphenol?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t is a compound containing more than one (poly)phenolic hydroxyl group</a:t>
            </a:r>
          </a:p>
        </p:txBody>
      </p:sp>
      <p:pic>
        <p:nvPicPr>
          <p:cNvPr id="4" name="Picture 3" descr="Phenol-2D-skelet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09" y="2664380"/>
            <a:ext cx="1016000" cy="1727200"/>
          </a:xfrm>
          <a:prstGeom prst="rect">
            <a:avLst/>
          </a:prstGeom>
        </p:spPr>
      </p:pic>
      <p:pic>
        <p:nvPicPr>
          <p:cNvPr id="6" name="Picture 5" descr="Phenol2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09" y="671470"/>
            <a:ext cx="1016000" cy="1854200"/>
          </a:xfrm>
          <a:prstGeom prst="rect">
            <a:avLst/>
          </a:prstGeom>
        </p:spPr>
      </p:pic>
      <p:pic>
        <p:nvPicPr>
          <p:cNvPr id="7" name="Picture 6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71" y="3135981"/>
            <a:ext cx="3311844" cy="3208349"/>
          </a:xfrm>
          <a:prstGeom prst="rect">
            <a:avLst/>
          </a:prstGeom>
        </p:spPr>
      </p:pic>
      <p:pic>
        <p:nvPicPr>
          <p:cNvPr id="8" name="Picture 7" descr="(+)-Catech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7" y="3905502"/>
            <a:ext cx="2686637" cy="14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6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87834"/>
            <a:ext cx="7024744" cy="16689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Theaflavin</a:t>
            </a:r>
            <a:r>
              <a:rPr lang="en-US" dirty="0" smtClean="0"/>
              <a:t>: Source of Yellow color in Yellow Tea and Oolong </a:t>
            </a:r>
            <a:endParaRPr lang="en-US" dirty="0"/>
          </a:p>
        </p:txBody>
      </p:sp>
      <p:pic>
        <p:nvPicPr>
          <p:cNvPr id="8" name="Content Placeholder 7" descr="31358_monkeypickedoolongrtea_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584" r="-46584"/>
          <a:stretch>
            <a:fillRect/>
          </a:stretch>
        </p:blipFill>
        <p:spPr>
          <a:xfrm>
            <a:off x="1871332" y="2324100"/>
            <a:ext cx="6777037" cy="3508375"/>
          </a:xfrm>
        </p:spPr>
      </p:pic>
    </p:spTree>
    <p:extLst>
      <p:ext uri="{BB962C8B-B14F-4D97-AF65-F5344CB8AC3E}">
        <p14:creationId xmlns:p14="http://schemas.microsoft.com/office/powerpoint/2010/main" val="409691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Thearubigin</a:t>
            </a:r>
            <a:r>
              <a:rPr lang="en-US" dirty="0" smtClean="0"/>
              <a:t>: Source of red/brown color in Red/Black Tea and Pu er </a:t>
            </a:r>
            <a:endParaRPr lang="en-US" dirty="0"/>
          </a:p>
        </p:txBody>
      </p:sp>
      <p:pic>
        <p:nvPicPr>
          <p:cNvPr id="7" name="Content Placeholder 6" descr="32258_earlgreytea_Hol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6" b="24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898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r="2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5315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techins-polyphenols-chart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6" b="-1286"/>
          <a:stretch>
            <a:fillRect/>
          </a:stretch>
        </p:blipFill>
        <p:spPr>
          <a:xfrm>
            <a:off x="819946" y="619658"/>
            <a:ext cx="7427742" cy="5520995"/>
          </a:xfrm>
        </p:spPr>
      </p:pic>
    </p:spTree>
    <p:extLst>
      <p:ext uri="{BB962C8B-B14F-4D97-AF65-F5344CB8AC3E}">
        <p14:creationId xmlns:p14="http://schemas.microsoft.com/office/powerpoint/2010/main" val="143543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aprocessi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16" b="-10516"/>
          <a:stretch>
            <a:fillRect/>
          </a:stretch>
        </p:blipFill>
        <p:spPr>
          <a:xfrm>
            <a:off x="1042988" y="787401"/>
            <a:ext cx="7140389" cy="4822487"/>
          </a:xfrm>
        </p:spPr>
      </p:pic>
    </p:spTree>
    <p:extLst>
      <p:ext uri="{BB962C8B-B14F-4D97-AF65-F5344CB8AC3E}">
        <p14:creationId xmlns:p14="http://schemas.microsoft.com/office/powerpoint/2010/main" val="2777896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317112"/>
            <a:ext cx="7024744" cy="239902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“</a:t>
            </a:r>
            <a:r>
              <a:rPr lang="en-US" sz="2000" i="1" dirty="0">
                <a:solidFill>
                  <a:srgbClr val="000000"/>
                </a:solidFill>
              </a:rPr>
              <a:t>Man </a:t>
            </a:r>
            <a:r>
              <a:rPr lang="en-US" sz="2000" i="1" dirty="0">
                <a:solidFill>
                  <a:schemeClr val="tx1"/>
                </a:solidFill>
              </a:rPr>
              <a:t>as a practice, supplements, the pharmacological stimuli he seeks in beverages by psychological and social stimuli, which reinforce and accentuate these pharmacological stimuli</a:t>
            </a:r>
            <a:r>
              <a:rPr lang="en-US" sz="2000" dirty="0">
                <a:solidFill>
                  <a:schemeClr val="tx1"/>
                </a:solidFill>
              </a:rPr>
              <a:t>.”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-Henry </a:t>
            </a:r>
            <a:r>
              <a:rPr lang="en-US" sz="2000" dirty="0" err="1">
                <a:solidFill>
                  <a:schemeClr val="tx1"/>
                </a:solidFill>
              </a:rPr>
              <a:t>J.Klaunberg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From</a:t>
            </a:r>
            <a:r>
              <a:rPr lang="en-US" sz="2000" dirty="0">
                <a:solidFill>
                  <a:schemeClr val="tx1"/>
                </a:solidFill>
              </a:rPr>
              <a:t>, Tea: a symposium on the pharmacology and </a:t>
            </a:r>
            <a:r>
              <a:rPr lang="en-US" sz="2000" dirty="0" err="1">
                <a:solidFill>
                  <a:schemeClr val="tx1"/>
                </a:solidFill>
              </a:rPr>
              <a:t>psychologic</a:t>
            </a:r>
            <a:r>
              <a:rPr lang="en-US" sz="2000" dirty="0">
                <a:solidFill>
                  <a:schemeClr val="tx1"/>
                </a:solidFill>
              </a:rPr>
              <a:t> effects of </a:t>
            </a:r>
            <a:r>
              <a:rPr lang="en-US" sz="2000" dirty="0" smtClean="0">
                <a:solidFill>
                  <a:schemeClr val="tx1"/>
                </a:solidFill>
              </a:rPr>
              <a:t>tea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IMG_105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" b="56531"/>
          <a:stretch/>
        </p:blipFill>
        <p:spPr>
          <a:xfrm>
            <a:off x="1191503" y="3950891"/>
            <a:ext cx="6876731" cy="2148593"/>
          </a:xfrm>
        </p:spPr>
      </p:pic>
    </p:spTree>
    <p:extLst>
      <p:ext uri="{BB962C8B-B14F-4D97-AF65-F5344CB8AC3E}">
        <p14:creationId xmlns:p14="http://schemas.microsoft.com/office/powerpoint/2010/main" val="194859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Art, Printmaking, and Wheel thrown pottery.</a:t>
            </a:r>
            <a:endParaRPr lang="en-US" dirty="0"/>
          </a:p>
        </p:txBody>
      </p:sp>
      <p:pic>
        <p:nvPicPr>
          <p:cNvPr id="4" name="Content Placeholder 3" descr="unspecifi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6" b="16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758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56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76" r="-28276"/>
          <a:stretch>
            <a:fillRect/>
          </a:stretch>
        </p:blipFill>
        <p:spPr>
          <a:xfrm>
            <a:off x="1042988" y="1520825"/>
            <a:ext cx="6921500" cy="4421188"/>
          </a:xfrm>
        </p:spPr>
      </p:pic>
    </p:spTree>
    <p:extLst>
      <p:ext uri="{BB962C8B-B14F-4D97-AF65-F5344CB8AC3E}">
        <p14:creationId xmlns:p14="http://schemas.microsoft.com/office/powerpoint/2010/main" val="217078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58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50" r="-43250"/>
          <a:stretch>
            <a:fillRect/>
          </a:stretch>
        </p:blipFill>
        <p:spPr>
          <a:xfrm>
            <a:off x="1042988" y="987425"/>
            <a:ext cx="6777037" cy="4845050"/>
          </a:xfrm>
        </p:spPr>
      </p:pic>
    </p:spTree>
    <p:extLst>
      <p:ext uri="{BB962C8B-B14F-4D97-AF65-F5344CB8AC3E}">
        <p14:creationId xmlns:p14="http://schemas.microsoft.com/office/powerpoint/2010/main" val="250329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will read portions of the book, Tea: a symposium on the pharmacology and psychological effects of tea; therapeutic effects of tea; Chemistry and applications of green tea; caffeinated beverages: health benefits, physiological effects and chemistry. Plus any additional media, books, or peer reviewed research papers that will support my ability to synthesize my research.</a:t>
            </a:r>
          </a:p>
          <a:p>
            <a:endParaRPr lang="en-US" dirty="0"/>
          </a:p>
          <a:p>
            <a:r>
              <a:rPr lang="en-US" dirty="0" smtClean="0"/>
              <a:t>I will write weekly e-journal posts to document my work, as well as, curate weekly tea tasting workshops where I will be able to share my research with my peers and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otomithirdprinbackupfinalt-2-768x10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73" r="-42373"/>
          <a:stretch>
            <a:fillRect/>
          </a:stretch>
        </p:blipFill>
        <p:spPr>
          <a:xfrm>
            <a:off x="1042988" y="941388"/>
            <a:ext cx="6777037" cy="4891087"/>
          </a:xfrm>
        </p:spPr>
      </p:pic>
    </p:spTree>
    <p:extLst>
      <p:ext uri="{BB962C8B-B14F-4D97-AF65-F5344CB8AC3E}">
        <p14:creationId xmlns:p14="http://schemas.microsoft.com/office/powerpoint/2010/main" val="169765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76312"/>
            <a:ext cx="7024744" cy="5821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17240"/>
            <a:ext cx="6777317" cy="4615389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/>
              <a:t>“31358_monkeypickedoolongrtea_a.jpg (638×638).” Accessed March 16, 2017. https://</a:t>
            </a:r>
            <a:r>
              <a:rPr lang="en-US" sz="4400" dirty="0" err="1"/>
              <a:t>www.homenaturalcures.com</a:t>
            </a:r>
            <a:r>
              <a:rPr lang="en-US" sz="4400" dirty="0"/>
              <a:t>/</a:t>
            </a:r>
            <a:r>
              <a:rPr lang="en-US" sz="4400" dirty="0" err="1"/>
              <a:t>wp</a:t>
            </a:r>
            <a:r>
              <a:rPr lang="en-US" sz="4400" dirty="0"/>
              <a:t>-content/uploads/31358_monkeypickedoolongrtea_a.jpg.</a:t>
            </a:r>
          </a:p>
          <a:p>
            <a:r>
              <a:rPr lang="en-US" sz="4400" dirty="0"/>
              <a:t>“32258_earlgreytea_Hol16.jpg (1000×1000).” Accessed March 16, 2017. http://</a:t>
            </a:r>
            <a:r>
              <a:rPr lang="en-US" sz="4400" dirty="0" err="1"/>
              <a:t>demandware.edgesuite.net</a:t>
            </a:r>
            <a:r>
              <a:rPr lang="en-US" sz="4400" dirty="0"/>
              <a:t>/sits_pod26/</a:t>
            </a:r>
            <a:r>
              <a:rPr lang="en-US" sz="4400" dirty="0" err="1"/>
              <a:t>dw</a:t>
            </a:r>
            <a:r>
              <a:rPr lang="en-US" sz="4400" dirty="0"/>
              <a:t>/image/v2/AAFV_PRD/on/</a:t>
            </a:r>
            <a:r>
              <a:rPr lang="en-US" sz="4400" dirty="0" err="1"/>
              <a:t>demandware.static</a:t>
            </a:r>
            <a:r>
              <a:rPr lang="en-US" sz="4400" dirty="0"/>
              <a:t>/-/Sites-</a:t>
            </a:r>
            <a:r>
              <a:rPr lang="en-US" sz="4400" dirty="0" err="1"/>
              <a:t>Teavana_Master_Catalog</a:t>
            </a:r>
            <a:r>
              <a:rPr lang="en-US" sz="4400" dirty="0"/>
              <a:t>/default/dw58701317/images/Product%20Images/Tea/32258_earlgreytea_Hol16.jpg?sw=1000&amp;sh=1000.</a:t>
            </a:r>
          </a:p>
          <a:p>
            <a:r>
              <a:rPr lang="en-US" sz="4400" dirty="0"/>
              <a:t>“</a:t>
            </a:r>
            <a:r>
              <a:rPr lang="en-US" sz="4400" dirty="0" err="1"/>
              <a:t>Assamteaplant.jpg</a:t>
            </a:r>
            <a:r>
              <a:rPr lang="en-US" sz="4400" dirty="0"/>
              <a:t> (400×300).” Accessed March 16, 2017. http://</a:t>
            </a:r>
            <a:r>
              <a:rPr lang="en-US" sz="4400" dirty="0" err="1"/>
              <a:t>www.assams.info</a:t>
            </a:r>
            <a:r>
              <a:rPr lang="en-US" sz="4400" dirty="0"/>
              <a:t>/images/2008/05/</a:t>
            </a:r>
            <a:r>
              <a:rPr lang="en-US" sz="4400" dirty="0" err="1"/>
              <a:t>assamteaplant.jpg</a:t>
            </a:r>
            <a:r>
              <a:rPr lang="en-US" sz="4400" dirty="0"/>
              <a:t>.</a:t>
            </a:r>
          </a:p>
          <a:p>
            <a:r>
              <a:rPr lang="en-US" sz="4400" dirty="0"/>
              <a:t>“Camellia-</a:t>
            </a:r>
            <a:r>
              <a:rPr lang="en-US" sz="4400" dirty="0" err="1"/>
              <a:t>Sinensis.jpg</a:t>
            </a:r>
            <a:r>
              <a:rPr lang="en-US" sz="4400" dirty="0"/>
              <a:t> (1000×750).” Accessed March 16, 2017. http://</a:t>
            </a:r>
            <a:r>
              <a:rPr lang="en-US" sz="4400" dirty="0" err="1"/>
              <a:t>www.plantsrescue.com</a:t>
            </a:r>
            <a:r>
              <a:rPr lang="en-US" sz="4400" dirty="0"/>
              <a:t>/</a:t>
            </a:r>
            <a:r>
              <a:rPr lang="en-US" sz="4400" dirty="0" err="1"/>
              <a:t>wp</a:t>
            </a:r>
            <a:r>
              <a:rPr lang="en-US" sz="4400" dirty="0"/>
              <a:t>-content/uploads/2014/09/Camellia-</a:t>
            </a:r>
            <a:r>
              <a:rPr lang="en-US" sz="4400" dirty="0" err="1"/>
              <a:t>sinensis.jpg</a:t>
            </a:r>
            <a:r>
              <a:rPr lang="en-US" sz="4400" dirty="0"/>
              <a:t>.</a:t>
            </a:r>
          </a:p>
          <a:p>
            <a:r>
              <a:rPr lang="en-US" sz="4400" dirty="0"/>
              <a:t>“</a:t>
            </a:r>
            <a:r>
              <a:rPr lang="en-US" sz="4400" dirty="0" err="1"/>
              <a:t>Catechin</a:t>
            </a:r>
            <a:r>
              <a:rPr lang="en-US" sz="4400" dirty="0"/>
              <a:t> - Google Search.” Accessed March 16, 2017. https://</a:t>
            </a:r>
            <a:r>
              <a:rPr lang="en-US" sz="4400" dirty="0" err="1"/>
              <a:t>www.google.com</a:t>
            </a:r>
            <a:r>
              <a:rPr lang="en-US" sz="4400" dirty="0"/>
              <a:t>/</a:t>
            </a:r>
            <a:r>
              <a:rPr lang="en-US" sz="4400" dirty="0" err="1"/>
              <a:t>search?q</a:t>
            </a:r>
            <a:r>
              <a:rPr lang="en-US" sz="4400" dirty="0"/>
              <a:t>=</a:t>
            </a:r>
            <a:r>
              <a:rPr lang="en-US" sz="4400" dirty="0" err="1"/>
              <a:t>catechin&amp;source</a:t>
            </a:r>
            <a:r>
              <a:rPr lang="en-US" sz="4400" dirty="0"/>
              <a:t>=</a:t>
            </a:r>
            <a:r>
              <a:rPr lang="en-US" sz="4400" dirty="0" err="1"/>
              <a:t>lnms&amp;tbm</a:t>
            </a:r>
            <a:r>
              <a:rPr lang="en-US" sz="4400" dirty="0"/>
              <a:t>=</a:t>
            </a:r>
            <a:r>
              <a:rPr lang="en-US" sz="4400" dirty="0" err="1"/>
              <a:t>isch&amp;sa</a:t>
            </a:r>
            <a:r>
              <a:rPr lang="en-US" sz="4400" dirty="0"/>
              <a:t>=</a:t>
            </a:r>
            <a:r>
              <a:rPr lang="en-US" sz="4400" dirty="0" err="1"/>
              <a:t>X&amp;sqi</a:t>
            </a:r>
            <a:r>
              <a:rPr lang="en-US" sz="4400" dirty="0"/>
              <a:t>=2&amp;ved=0ahUKEwit8Nytx9rSAhXGLmMKHRO9ACQQ_AUIBygC&amp;biw=960&amp;bih=525#imgrc=x8J8J1bgB0LrRM:</a:t>
            </a:r>
          </a:p>
          <a:p>
            <a:r>
              <a:rPr lang="en-US" sz="4400" dirty="0" err="1"/>
              <a:t>Klaunberg</a:t>
            </a:r>
            <a:r>
              <a:rPr lang="en-US" sz="4400" dirty="0"/>
              <a:t>, Henry J. </a:t>
            </a:r>
            <a:r>
              <a:rPr lang="en-US" sz="4400" i="1" dirty="0"/>
              <a:t>A Symposium on the Pharmacology and the Physiological and Physiological Effects of Tea</a:t>
            </a:r>
            <a:r>
              <a:rPr lang="en-US" sz="4400" dirty="0"/>
              <a:t>. Biological Sciences Foundation, 1955.</a:t>
            </a:r>
          </a:p>
          <a:p>
            <a:r>
              <a:rPr lang="en-US" sz="4400" dirty="0"/>
              <a:t>“Polyphenol - Google Search.” Accessed March 16, 2017. https://</a:t>
            </a:r>
            <a:r>
              <a:rPr lang="en-US" sz="4400" dirty="0" err="1"/>
              <a:t>www.google.com</a:t>
            </a:r>
            <a:r>
              <a:rPr lang="en-US" sz="4400" dirty="0"/>
              <a:t>/</a:t>
            </a:r>
            <a:r>
              <a:rPr lang="en-US" sz="4400" dirty="0" err="1"/>
              <a:t>search?q</a:t>
            </a:r>
            <a:r>
              <a:rPr lang="en-US" sz="4400" dirty="0"/>
              <a:t>=</a:t>
            </a:r>
            <a:r>
              <a:rPr lang="en-US" sz="4400" dirty="0" err="1"/>
              <a:t>polyphenol&amp;source</a:t>
            </a:r>
            <a:r>
              <a:rPr lang="en-US" sz="4400" dirty="0"/>
              <a:t>=</a:t>
            </a:r>
            <a:r>
              <a:rPr lang="en-US" sz="4400" dirty="0" err="1"/>
              <a:t>lnms&amp;tbm</a:t>
            </a:r>
            <a:r>
              <a:rPr lang="en-US" sz="4400" dirty="0"/>
              <a:t>=</a:t>
            </a:r>
            <a:r>
              <a:rPr lang="en-US" sz="4400" dirty="0" err="1"/>
              <a:t>isch&amp;sa</a:t>
            </a:r>
            <a:r>
              <a:rPr lang="en-US" sz="4400" dirty="0"/>
              <a:t>=</a:t>
            </a:r>
            <a:r>
              <a:rPr lang="en-US" sz="4400" dirty="0" err="1"/>
              <a:t>X&amp;ved</a:t>
            </a:r>
            <a:r>
              <a:rPr lang="en-US" sz="4400" dirty="0"/>
              <a:t>=0ahUKEwie9uHOx9rSAhVC52MKHfyYDZ8Q_AUICCgD&amp;biw=960&amp;bih=525#imgrc=qN0yAyrEaObZ_M:</a:t>
            </a:r>
          </a:p>
          <a:p>
            <a:r>
              <a:rPr lang="en-US" sz="4400" dirty="0"/>
              <a:t>“Tea Polyphenols - Google Search.” Accessed March 16, 2017. https://</a:t>
            </a:r>
            <a:r>
              <a:rPr lang="en-US" sz="4400" dirty="0" err="1"/>
              <a:t>www.google.com</a:t>
            </a:r>
            <a:r>
              <a:rPr lang="en-US" sz="4400" dirty="0"/>
              <a:t>/</a:t>
            </a:r>
            <a:r>
              <a:rPr lang="en-US" sz="4400" dirty="0" err="1"/>
              <a:t>search?q</a:t>
            </a:r>
            <a:r>
              <a:rPr lang="en-US" sz="4400" dirty="0"/>
              <a:t>=</a:t>
            </a:r>
            <a:r>
              <a:rPr lang="en-US" sz="4400" dirty="0" err="1"/>
              <a:t>the+phenolic+family&amp;source</a:t>
            </a:r>
            <a:r>
              <a:rPr lang="en-US" sz="4400" dirty="0"/>
              <a:t>=</a:t>
            </a:r>
            <a:r>
              <a:rPr lang="en-US" sz="4400" dirty="0" err="1"/>
              <a:t>lnms&amp;tbm</a:t>
            </a:r>
            <a:r>
              <a:rPr lang="en-US" sz="4400" dirty="0"/>
              <a:t>=</a:t>
            </a:r>
            <a:r>
              <a:rPr lang="en-US" sz="4400" dirty="0" err="1"/>
              <a:t>isch&amp;sa</a:t>
            </a:r>
            <a:r>
              <a:rPr lang="en-US" sz="4400" dirty="0"/>
              <a:t>=</a:t>
            </a:r>
            <a:r>
              <a:rPr lang="en-US" sz="4400" dirty="0" err="1"/>
              <a:t>X&amp;ved</a:t>
            </a:r>
            <a:r>
              <a:rPr lang="en-US" sz="4400" dirty="0"/>
              <a:t>=0ahUKEwjg7Nr5yNrSAhUO8GMKHeT_Dz4Q_AUIBigB&amp;biw=960&amp;bih=525#tbm=</a:t>
            </a:r>
            <a:r>
              <a:rPr lang="en-US" sz="4400" dirty="0" err="1"/>
              <a:t>isch&amp;q</a:t>
            </a:r>
            <a:r>
              <a:rPr lang="en-US" sz="4400" dirty="0"/>
              <a:t>=</a:t>
            </a:r>
            <a:r>
              <a:rPr lang="en-US" sz="4400" dirty="0" err="1"/>
              <a:t>tea+polyphenols</a:t>
            </a:r>
            <a:r>
              <a:rPr lang="en-US" sz="4400" dirty="0"/>
              <a:t>&amp;*&amp;</a:t>
            </a:r>
            <a:r>
              <a:rPr lang="en-US" sz="4400" dirty="0" err="1"/>
              <a:t>imgrc</a:t>
            </a:r>
            <a:r>
              <a:rPr lang="en-US" sz="4400" dirty="0"/>
              <a:t>=</a:t>
            </a:r>
            <a:r>
              <a:rPr lang="en-US" sz="4400" dirty="0" err="1"/>
              <a:t>bi_ULSCWlBoPjM</a:t>
            </a:r>
            <a:r>
              <a:rPr lang="en-US" sz="4400" dirty="0"/>
              <a:t>:</a:t>
            </a:r>
          </a:p>
          <a:p>
            <a:r>
              <a:rPr lang="en-US" sz="4400" dirty="0"/>
              <a:t>“Tea Processing and Its Effects on Polyphenol Content - Google Search.” Accessed March 16, 2017. https://</a:t>
            </a:r>
            <a:r>
              <a:rPr lang="en-US" sz="4400" dirty="0" err="1"/>
              <a:t>www.google.com</a:t>
            </a:r>
            <a:r>
              <a:rPr lang="en-US" sz="4400" dirty="0"/>
              <a:t>/</a:t>
            </a:r>
            <a:r>
              <a:rPr lang="en-US" sz="4400" dirty="0" err="1"/>
              <a:t>search?q</a:t>
            </a:r>
            <a:r>
              <a:rPr lang="en-US" sz="4400" dirty="0"/>
              <a:t>=</a:t>
            </a:r>
            <a:r>
              <a:rPr lang="en-US" sz="4400" dirty="0" err="1"/>
              <a:t>tea+processing&amp;source</a:t>
            </a:r>
            <a:r>
              <a:rPr lang="en-US" sz="4400" dirty="0"/>
              <a:t>=</a:t>
            </a:r>
            <a:r>
              <a:rPr lang="en-US" sz="4400" dirty="0" err="1"/>
              <a:t>lnms&amp;tbm</a:t>
            </a:r>
            <a:r>
              <a:rPr lang="en-US" sz="4400" dirty="0"/>
              <a:t>=</a:t>
            </a:r>
            <a:r>
              <a:rPr lang="en-US" sz="4400" dirty="0" err="1"/>
              <a:t>isch&amp;sa</a:t>
            </a:r>
            <a:r>
              <a:rPr lang="en-US" sz="4400" dirty="0"/>
              <a:t>=</a:t>
            </a:r>
            <a:r>
              <a:rPr lang="en-US" sz="4400" dirty="0" err="1"/>
              <a:t>X&amp;sqi</a:t>
            </a:r>
            <a:r>
              <a:rPr lang="en-US" sz="4400" dirty="0"/>
              <a:t>=2&amp;ved=0ahUKEwjBsp2iydrSAhVQ_mMKHfY1D9sQ_AUIBigB&amp;biw=1156&amp;bih=595#tbm=</a:t>
            </a:r>
            <a:r>
              <a:rPr lang="en-US" sz="4400" dirty="0" err="1"/>
              <a:t>isch&amp;q</a:t>
            </a:r>
            <a:r>
              <a:rPr lang="en-US" sz="4400" dirty="0"/>
              <a:t>=</a:t>
            </a:r>
            <a:r>
              <a:rPr lang="en-US" sz="4400" dirty="0" err="1"/>
              <a:t>tea+processing+and+its+effects+on+polyphenol+content</a:t>
            </a:r>
            <a:r>
              <a:rPr lang="en-US" sz="4400" dirty="0"/>
              <a:t>&amp;*&amp;</a:t>
            </a:r>
            <a:r>
              <a:rPr lang="en-US" sz="4400" dirty="0" err="1"/>
              <a:t>imgrc</a:t>
            </a:r>
            <a:r>
              <a:rPr lang="en-US" sz="4400" dirty="0"/>
              <a:t>=8qBfWex4lW_V7M:</a:t>
            </a:r>
          </a:p>
          <a:p>
            <a:r>
              <a:rPr lang="en-US" sz="4400" dirty="0"/>
              <a:t>“</a:t>
            </a:r>
            <a:r>
              <a:rPr lang="en-US" sz="4400" dirty="0" err="1"/>
              <a:t>Theaflavin</a:t>
            </a:r>
            <a:r>
              <a:rPr lang="en-US" sz="4400" dirty="0"/>
              <a:t> - Google Search.” Accessed March 16, 2017. https://</a:t>
            </a:r>
            <a:r>
              <a:rPr lang="en-US" sz="4400" dirty="0" err="1"/>
              <a:t>www.google.com</a:t>
            </a:r>
            <a:r>
              <a:rPr lang="en-US" sz="4400" dirty="0"/>
              <a:t>/</a:t>
            </a:r>
            <a:r>
              <a:rPr lang="en-US" sz="4400" dirty="0" err="1"/>
              <a:t>search?q</a:t>
            </a:r>
            <a:r>
              <a:rPr lang="en-US" sz="4400" dirty="0"/>
              <a:t>=</a:t>
            </a:r>
            <a:r>
              <a:rPr lang="en-US" sz="4400" dirty="0" err="1"/>
              <a:t>catechin&amp;source</a:t>
            </a:r>
            <a:r>
              <a:rPr lang="en-US" sz="4400" dirty="0"/>
              <a:t>=</a:t>
            </a:r>
            <a:r>
              <a:rPr lang="en-US" sz="4400" dirty="0" err="1"/>
              <a:t>lnms&amp;tbm</a:t>
            </a:r>
            <a:r>
              <a:rPr lang="en-US" sz="4400" dirty="0"/>
              <a:t>=</a:t>
            </a:r>
            <a:r>
              <a:rPr lang="en-US" sz="4400" dirty="0" err="1"/>
              <a:t>isch&amp;sa</a:t>
            </a:r>
            <a:r>
              <a:rPr lang="en-US" sz="4400" dirty="0"/>
              <a:t>=</a:t>
            </a:r>
            <a:r>
              <a:rPr lang="en-US" sz="4400" dirty="0" err="1"/>
              <a:t>X&amp;sqi</a:t>
            </a:r>
            <a:r>
              <a:rPr lang="en-US" sz="4400" dirty="0"/>
              <a:t>=2&amp;ved=0ahUKEwit8Nytx9rSAhXGLmMKHRO9ACQQ_AUIBygC&amp;biw=960&amp;bih=525#tbm=</a:t>
            </a:r>
            <a:r>
              <a:rPr lang="en-US" sz="4400" dirty="0" err="1"/>
              <a:t>isch&amp;q</a:t>
            </a:r>
            <a:r>
              <a:rPr lang="en-US" sz="4400" dirty="0"/>
              <a:t>=</a:t>
            </a:r>
            <a:r>
              <a:rPr lang="en-US" sz="4400" dirty="0" err="1"/>
              <a:t>theaflavin</a:t>
            </a:r>
            <a:r>
              <a:rPr lang="en-US" sz="4400" dirty="0"/>
              <a:t>&amp;*&amp;</a:t>
            </a:r>
            <a:r>
              <a:rPr lang="en-US" sz="4400" dirty="0" err="1"/>
              <a:t>imgrc</a:t>
            </a:r>
            <a:r>
              <a:rPr lang="en-US" sz="4400" dirty="0"/>
              <a:t>=fVl073tJv0TMuM: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8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160313"/>
            <a:ext cx="7024744" cy="1010351"/>
          </a:xfrm>
        </p:spPr>
        <p:txBody>
          <a:bodyPr>
            <a:noAutofit/>
          </a:bodyPr>
          <a:lstStyle/>
          <a:p>
            <a:r>
              <a:rPr lang="en-US" sz="2500" dirty="0" smtClean="0"/>
              <a:t>Camellia sinensis</a:t>
            </a:r>
            <a:br>
              <a:rPr lang="en-US" sz="2500" dirty="0" smtClean="0"/>
            </a:br>
            <a:r>
              <a:rPr lang="en-US" sz="2500" dirty="0" smtClean="0"/>
              <a:t>Camellia sinensis variety sinensis</a:t>
            </a:r>
            <a:br>
              <a:rPr lang="en-US" sz="2500" dirty="0" smtClean="0"/>
            </a:br>
            <a:r>
              <a:rPr lang="en-US" sz="2500" dirty="0" smtClean="0"/>
              <a:t>“China Tea”</a:t>
            </a:r>
            <a:endParaRPr lang="en-US" sz="2500" dirty="0"/>
          </a:p>
        </p:txBody>
      </p:sp>
      <p:pic>
        <p:nvPicPr>
          <p:cNvPr id="6" name="Content Placeholder 5" descr="Camellia-sinens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122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500" dirty="0" smtClean="0"/>
              <a:t>Camellia sinensis</a:t>
            </a:r>
            <a:br>
              <a:rPr lang="en-US" sz="2500" dirty="0" smtClean="0"/>
            </a:br>
            <a:r>
              <a:rPr lang="en-US" sz="2500" dirty="0" smtClean="0"/>
              <a:t>Camellia sinensis variety assamica</a:t>
            </a:r>
            <a:br>
              <a:rPr lang="en-US" sz="2500" dirty="0" smtClean="0"/>
            </a:br>
            <a:r>
              <a:rPr lang="en-US" sz="2500" dirty="0" smtClean="0"/>
              <a:t>“Assam Tea”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ssamteapla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14" y="2170664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Un-oxidized</a:t>
            </a:r>
          </a:p>
          <a:p>
            <a:r>
              <a:rPr lang="en-US" dirty="0" smtClean="0"/>
              <a:t>White and Green Tea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2. Semi-oxidized</a:t>
            </a:r>
          </a:p>
          <a:p>
            <a:r>
              <a:rPr lang="en-US" dirty="0" smtClean="0"/>
              <a:t>Yellow and Oolong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3. Fully-oxidized </a:t>
            </a:r>
          </a:p>
          <a:p>
            <a:pPr marL="114300" indent="0">
              <a:buNone/>
            </a:pPr>
            <a:r>
              <a:rPr lang="en-US" dirty="0" smtClean="0"/>
              <a:t>Red/Black Tea and Pu er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Only fermented tea is cooked Pu er</a:t>
            </a:r>
          </a:p>
        </p:txBody>
      </p:sp>
    </p:spTree>
    <p:extLst>
      <p:ext uri="{BB962C8B-B14F-4D97-AF65-F5344CB8AC3E}">
        <p14:creationId xmlns:p14="http://schemas.microsoft.com/office/powerpoint/2010/main" val="52778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Picking</a:t>
            </a:r>
          </a:p>
          <a:p>
            <a:r>
              <a:rPr lang="en-US" dirty="0" smtClean="0"/>
              <a:t>Withering</a:t>
            </a:r>
          </a:p>
          <a:p>
            <a:r>
              <a:rPr lang="en-US" dirty="0" smtClean="0"/>
              <a:t>Rolling</a:t>
            </a:r>
          </a:p>
          <a:p>
            <a:r>
              <a:rPr lang="en-US" dirty="0" smtClean="0"/>
              <a:t>Drying</a:t>
            </a:r>
          </a:p>
          <a:p>
            <a:r>
              <a:rPr lang="en-US" dirty="0" smtClean="0"/>
              <a:t>Sorting and Grading</a:t>
            </a:r>
          </a:p>
          <a:p>
            <a:endParaRPr lang="en-US" dirty="0"/>
          </a:p>
          <a:p>
            <a:r>
              <a:rPr lang="en-US" dirty="0" smtClean="0"/>
              <a:t>Oxidation technique CTC (Cut Tear Curl)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8299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general types of enzymatic transformation in 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liberation of aroma molecules </a:t>
            </a:r>
          </a:p>
          <a:p>
            <a:r>
              <a:rPr lang="en-US" dirty="0" smtClean="0"/>
              <a:t>2. Building of large molecules from small ones. The small molecules come from the tea leaf’s abundant supply of three-ring phenolic compounds.</a:t>
            </a:r>
          </a:p>
          <a:p>
            <a:r>
              <a:rPr lang="en-US" dirty="0" smtClean="0"/>
              <a:t>Modifies, flavor, color, body, and physiological effects.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598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Oxidation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chemical process in which atoms lose elections, as when the material combines with oxygen.</a:t>
            </a:r>
          </a:p>
          <a:p>
            <a:r>
              <a:rPr lang="en-US" dirty="0" smtClean="0"/>
              <a:t>Oxidation of tea leaves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90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270074"/>
            <a:ext cx="6777317" cy="4562556"/>
          </a:xfrm>
        </p:spPr>
        <p:txBody>
          <a:bodyPr/>
          <a:lstStyle/>
          <a:p>
            <a:r>
              <a:rPr lang="en-US" dirty="0"/>
              <a:t>Enzymes, Polyphenol oxidase and peroxidase</a:t>
            </a:r>
          </a:p>
          <a:p>
            <a:r>
              <a:rPr lang="en-US" dirty="0"/>
              <a:t>Wither/roll&gt;cells damaged</a:t>
            </a:r>
            <a:r>
              <a:rPr lang="en-US" dirty="0" smtClean="0"/>
              <a:t>&gt;</a:t>
            </a:r>
          </a:p>
          <a:p>
            <a:r>
              <a:rPr lang="en-US" dirty="0"/>
              <a:t>E</a:t>
            </a:r>
            <a:r>
              <a:rPr lang="en-US" dirty="0" smtClean="0"/>
              <a:t>xposed </a:t>
            </a:r>
            <a:r>
              <a:rPr lang="en-US" dirty="0"/>
              <a:t>to oxygen</a:t>
            </a:r>
            <a:r>
              <a:rPr lang="en-US" dirty="0" smtClean="0"/>
              <a:t>&gt;</a:t>
            </a:r>
          </a:p>
          <a:p>
            <a:r>
              <a:rPr lang="en-US" dirty="0"/>
              <a:t>P</a:t>
            </a:r>
            <a:r>
              <a:rPr lang="en-US" dirty="0" smtClean="0"/>
              <a:t>olyphenols </a:t>
            </a:r>
            <a:r>
              <a:rPr lang="en-US" dirty="0"/>
              <a:t>in cell leaf mix with peroxidase and then with polyphenol oxidase=chemical reaction.</a:t>
            </a:r>
          </a:p>
          <a:p>
            <a:r>
              <a:rPr lang="en-US" dirty="0" smtClean="0"/>
              <a:t>Catechins are converted into </a:t>
            </a:r>
            <a:r>
              <a:rPr lang="en-US" dirty="0" err="1" smtClean="0"/>
              <a:t>flavanoids</a:t>
            </a:r>
            <a:r>
              <a:rPr lang="en-US" dirty="0" smtClean="0"/>
              <a:t> </a:t>
            </a:r>
            <a:r>
              <a:rPr lang="en-US" dirty="0"/>
              <a:t>called </a:t>
            </a:r>
            <a:r>
              <a:rPr lang="en-US" dirty="0" smtClean="0"/>
              <a:t>theaflavins and </a:t>
            </a:r>
            <a:r>
              <a:rPr lang="en-US" dirty="0"/>
              <a:t>thearubigins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4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2524</TotalTime>
  <Words>891</Words>
  <Application>Microsoft Macintosh PowerPoint</Application>
  <PresentationFormat>On-screen Show (4:3)</PresentationFormat>
  <Paragraphs>58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Tea: Chemistry and Social Ritual</vt:lpstr>
      <vt:lpstr>ILC</vt:lpstr>
      <vt:lpstr>Camellia sinensis Camellia sinensis variety sinensis “China Tea”</vt:lpstr>
      <vt:lpstr>Camellia sinensis Camellia sinensis variety assamica “Assam Tea”</vt:lpstr>
      <vt:lpstr>Categories of Tea</vt:lpstr>
      <vt:lpstr>Tea Processing</vt:lpstr>
      <vt:lpstr>Two general types of enzymatic transformation in tea</vt:lpstr>
      <vt:lpstr>What is Oxidation</vt:lpstr>
      <vt:lpstr>PowerPoint Presentation</vt:lpstr>
      <vt:lpstr>What is a polyphenol? </vt:lpstr>
      <vt:lpstr> Theaflavin: Source of Yellow color in Yellow Tea and Oolong </vt:lpstr>
      <vt:lpstr>Thearubigin: Source of red/brown color in Red/Black Tea and Pu er </vt:lpstr>
      <vt:lpstr>PowerPoint Presentation</vt:lpstr>
      <vt:lpstr>PowerPoint Presentation</vt:lpstr>
      <vt:lpstr>PowerPoint Presentation</vt:lpstr>
      <vt:lpstr>“Man as a practice, supplements, the pharmacological stimuli he seeks in beverages by psychological and social stimuli, which reinforce and accentuate these pharmacological stimuli.”  -Henry J.Klaunberg   From, Tea: a symposium on the pharmacology and psychologic effects of tea</vt:lpstr>
      <vt:lpstr>Related Art, Printmaking, and Wheel thrown pottery.</vt:lpstr>
      <vt:lpstr>PowerPoint Presentation</vt:lpstr>
      <vt:lpstr>PowerPoint Presentation</vt:lpstr>
      <vt:lpstr>PowerPoint Presentation</vt:lpstr>
      <vt:lpstr>Bibliography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kotomi yamamura</dc:creator>
  <cp:lastModifiedBy>kotomi yamamura</cp:lastModifiedBy>
  <cp:revision>11</cp:revision>
  <dcterms:created xsi:type="dcterms:W3CDTF">2017-03-14T14:10:26Z</dcterms:created>
  <dcterms:modified xsi:type="dcterms:W3CDTF">2017-03-16T08:14:52Z</dcterms:modified>
</cp:coreProperties>
</file>