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5" r:id="rId4"/>
    <p:sldId id="261" r:id="rId5"/>
    <p:sldId id="260" r:id="rId6"/>
    <p:sldId id="263" r:id="rId7"/>
    <p:sldId id="256" r:id="rId8"/>
    <p:sldId id="257" r:id="rId9"/>
    <p:sldId id="259"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92CE7-8E75-4C28-8958-0F337476F42F}"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92CE7-8E75-4C28-8958-0F337476F42F}"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92CE7-8E75-4C28-8958-0F337476F42F}"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92CE7-8E75-4C28-8958-0F337476F42F}"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92CE7-8E75-4C28-8958-0F337476F42F}"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692CE7-8E75-4C28-8958-0F337476F42F}"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692CE7-8E75-4C28-8958-0F337476F42F}" type="datetimeFigureOut">
              <a:rPr lang="en-US" smtClean="0"/>
              <a:pPr/>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92CE7-8E75-4C28-8958-0F337476F42F}" type="datetimeFigureOut">
              <a:rPr lang="en-US" smtClean="0"/>
              <a:pPr/>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92CE7-8E75-4C28-8958-0F337476F42F}" type="datetimeFigureOut">
              <a:rPr lang="en-US" smtClean="0"/>
              <a:pPr/>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92CE7-8E75-4C28-8958-0F337476F42F}"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92CE7-8E75-4C28-8958-0F337476F42F}"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F7680-B356-4AF4-9815-95BEED7542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92CE7-8E75-4C28-8958-0F337476F42F}" type="datetimeFigureOut">
              <a:rPr lang="en-US" smtClean="0"/>
              <a:pPr/>
              <a:t>6/4/2017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F7680-B356-4AF4-9815-95BEED7542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04800"/>
            <a:ext cx="4876800" cy="2590800"/>
          </a:xfrm>
        </p:spPr>
        <p:txBody>
          <a:bodyPr>
            <a:normAutofit/>
          </a:bodyPr>
          <a:lstStyle/>
          <a:p>
            <a:r>
              <a:rPr lang="en-US" dirty="0" smtClean="0"/>
              <a:t>“You Can Drink The Water?!”</a:t>
            </a:r>
            <a:br>
              <a:rPr lang="en-US" dirty="0" smtClean="0"/>
            </a:br>
            <a:endParaRPr lang="en-US" dirty="0"/>
          </a:p>
        </p:txBody>
      </p:sp>
      <p:pic>
        <p:nvPicPr>
          <p:cNvPr id="8194" name="Picture 2" descr="C:\Users\Alex\Desktop\IMG_4132-e1492445411823-225x300.jpg"/>
          <p:cNvPicPr>
            <a:picLocks noChangeAspect="1" noChangeArrowheads="1"/>
          </p:cNvPicPr>
          <p:nvPr/>
        </p:nvPicPr>
        <p:blipFill>
          <a:blip r:embed="rId2" cstate="print"/>
          <a:srcRect/>
          <a:stretch>
            <a:fillRect/>
          </a:stretch>
        </p:blipFill>
        <p:spPr bwMode="auto">
          <a:xfrm>
            <a:off x="0" y="0"/>
            <a:ext cx="3314700" cy="4419600"/>
          </a:xfrm>
          <a:prstGeom prst="rect">
            <a:avLst/>
          </a:prstGeom>
          <a:noFill/>
        </p:spPr>
      </p:pic>
      <p:pic>
        <p:nvPicPr>
          <p:cNvPr id="8195" name="Picture 3" descr="C:\Users\Alex\Desktop\IMG_4135-e1492561493860-825x510.jpg"/>
          <p:cNvPicPr>
            <a:picLocks noChangeAspect="1" noChangeArrowheads="1"/>
          </p:cNvPicPr>
          <p:nvPr/>
        </p:nvPicPr>
        <p:blipFill>
          <a:blip r:embed="rId3" cstate="print"/>
          <a:srcRect/>
          <a:stretch>
            <a:fillRect/>
          </a:stretch>
        </p:blipFill>
        <p:spPr bwMode="auto">
          <a:xfrm>
            <a:off x="3443288" y="3333923"/>
            <a:ext cx="5700712" cy="3524077"/>
          </a:xfrm>
          <a:prstGeom prst="rect">
            <a:avLst/>
          </a:prstGeom>
          <a:noFill/>
        </p:spPr>
      </p:pic>
      <p:sp>
        <p:nvSpPr>
          <p:cNvPr id="6" name="Rectangle 5"/>
          <p:cNvSpPr/>
          <p:nvPr/>
        </p:nvSpPr>
        <p:spPr>
          <a:xfrm>
            <a:off x="0" y="4953000"/>
            <a:ext cx="3657600" cy="1477328"/>
          </a:xfrm>
          <a:prstGeom prst="rect">
            <a:avLst/>
          </a:prstGeom>
        </p:spPr>
        <p:txBody>
          <a:bodyPr wrap="square">
            <a:spAutoFit/>
          </a:bodyPr>
          <a:lstStyle/>
          <a:p>
            <a:r>
              <a:rPr lang="en-US" sz="3600" i="1" dirty="0" smtClean="0"/>
              <a:t>Learning in an uncut watershed</a:t>
            </a: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143000"/>
          </a:xfrm>
        </p:spPr>
        <p:txBody>
          <a:bodyPr>
            <a:noAutofit/>
          </a:bodyPr>
          <a:lstStyle/>
          <a:p>
            <a:pPr fontAlgn="base"/>
            <a:r>
              <a:rPr lang="en-US" sz="1800" b="1" dirty="0" smtClean="0"/>
              <a:t>-Bibliography</a:t>
            </a:r>
            <a:br>
              <a:rPr lang="en-US" sz="1800" b="1" dirty="0" smtClean="0"/>
            </a:br>
            <a:r>
              <a:rPr lang="en-US" sz="1800" b="1" dirty="0" smtClean="0"/>
              <a:t>-</a:t>
            </a:r>
            <a:r>
              <a:rPr lang="en-US" sz="1800" dirty="0" smtClean="0"/>
              <a:t>MacKinnon, A., </a:t>
            </a:r>
            <a:r>
              <a:rPr lang="en-US" sz="1800" dirty="0" err="1" smtClean="0"/>
              <a:t>Pojar</a:t>
            </a:r>
            <a:r>
              <a:rPr lang="en-US" sz="1800" dirty="0" smtClean="0"/>
              <a:t>, J., &amp; </a:t>
            </a:r>
            <a:r>
              <a:rPr lang="en-US" sz="1800" dirty="0" err="1" smtClean="0"/>
              <a:t>Alaback</a:t>
            </a:r>
            <a:r>
              <a:rPr lang="en-US" sz="1800" dirty="0" smtClean="0"/>
              <a:t>, P. B. (2004). </a:t>
            </a:r>
            <a:r>
              <a:rPr lang="en-US" sz="1800" i="1" dirty="0" smtClean="0"/>
              <a:t>Plants of the Pacific Northwest Coast</a:t>
            </a:r>
            <a:r>
              <a:rPr lang="en-US" sz="1800" dirty="0" smtClean="0"/>
              <a:t>. Edmonton: Lone Pine Pub.</a:t>
            </a:r>
            <a:br>
              <a:rPr lang="en-US" sz="1800" dirty="0" smtClean="0"/>
            </a:br>
            <a:r>
              <a:rPr lang="en-US" sz="1800" dirty="0" smtClean="0"/>
              <a:t>-Kelly, D., &amp; </a:t>
            </a:r>
            <a:r>
              <a:rPr lang="en-US" sz="1800" dirty="0" err="1" smtClean="0"/>
              <a:t>Braasch</a:t>
            </a:r>
            <a:r>
              <a:rPr lang="en-US" sz="1800" dirty="0" smtClean="0"/>
              <a:t>, G. (1990). </a:t>
            </a:r>
            <a:r>
              <a:rPr lang="en-US" sz="1800" i="1" dirty="0" smtClean="0"/>
              <a:t>Secrets of the Old Growth Forest</a:t>
            </a:r>
            <a:r>
              <a:rPr lang="en-US" sz="1800" dirty="0" smtClean="0"/>
              <a:t>. Salt Lake City: Peregrine Smith Books.</a:t>
            </a:r>
            <a:br>
              <a:rPr lang="en-US" sz="1800" dirty="0" smtClean="0"/>
            </a:br>
            <a:r>
              <a:rPr lang="en-US" sz="1800" dirty="0" smtClean="0"/>
              <a:t>-</a:t>
            </a:r>
            <a:r>
              <a:rPr lang="en-US" sz="1800" i="1" dirty="0" smtClean="0"/>
              <a:t>Ancient Forests: Rage Over Trees</a:t>
            </a:r>
            <a:r>
              <a:rPr lang="en-US" sz="1800" dirty="0" smtClean="0"/>
              <a:t> [Motion picture]. (1989). USA: National Audubon Society.</a:t>
            </a:r>
            <a:br>
              <a:rPr lang="en-US" sz="1800" dirty="0" smtClean="0"/>
            </a:br>
            <a:r>
              <a:rPr lang="en-US" sz="1800" dirty="0" smtClean="0"/>
              <a:t>-Port of Olympia. (</a:t>
            </a:r>
            <a:r>
              <a:rPr lang="en-US" sz="1800" dirty="0" err="1" smtClean="0"/>
              <a:t>n.d</a:t>
            </a:r>
            <a:r>
              <a:rPr lang="en-US" sz="1800" dirty="0" smtClean="0"/>
              <a:t>.). Retrieved April 20, 2017, from http://www.portolympia.com/352/What-is-a-Port</a:t>
            </a:r>
            <a:br>
              <a:rPr lang="en-US" sz="1800" dirty="0" smtClean="0"/>
            </a:br>
            <a:r>
              <a:rPr lang="en-US" sz="1800" dirty="0" smtClean="0"/>
              <a:t>-</a:t>
            </a:r>
            <a:r>
              <a:rPr lang="en-US" sz="1800" dirty="0" err="1" smtClean="0"/>
              <a:t>Stettler</a:t>
            </a:r>
            <a:r>
              <a:rPr lang="en-US" sz="1800" dirty="0" smtClean="0"/>
              <a:t>, R. F. (2009). </a:t>
            </a:r>
            <a:r>
              <a:rPr lang="en-US" sz="1800" i="1" dirty="0" smtClean="0"/>
              <a:t>Cottonwood and the River of Time on Trees, Evolution, and Society</a:t>
            </a:r>
            <a:r>
              <a:rPr lang="en-US" sz="1800" dirty="0" smtClean="0"/>
              <a:t>. Seattle: University of Washington Press.</a:t>
            </a:r>
            <a:br>
              <a:rPr lang="en-US" sz="1800" dirty="0" smtClean="0"/>
            </a:br>
            <a:r>
              <a:rPr lang="en-US" sz="1800" dirty="0" smtClean="0"/>
              <a:t>-Moore, M. (2001). </a:t>
            </a:r>
            <a:r>
              <a:rPr lang="en-US" sz="1800" i="1" dirty="0" smtClean="0"/>
              <a:t>Medicinal Plants of the Pacific West</a:t>
            </a:r>
            <a:r>
              <a:rPr lang="en-US" sz="1800" dirty="0" smtClean="0"/>
              <a:t>. Santa Fe: Red Crane Books.</a:t>
            </a:r>
            <a:br>
              <a:rPr lang="en-US" sz="1800" dirty="0" smtClean="0"/>
            </a:br>
            <a:r>
              <a:rPr lang="en-US" sz="1800" dirty="0" smtClean="0"/>
              <a:t>-</a:t>
            </a:r>
            <a:r>
              <a:rPr lang="en-US" sz="1800" dirty="0" err="1" smtClean="0"/>
              <a:t>Deur</a:t>
            </a:r>
            <a:r>
              <a:rPr lang="en-US" sz="1800" dirty="0" smtClean="0"/>
              <a:t>, Douglas. </a:t>
            </a:r>
            <a:r>
              <a:rPr lang="en-US" sz="1800" i="1" dirty="0" smtClean="0"/>
              <a:t>Pacific Northwest Foraging: 120 wild and flavorful edibles from Alaska blueberries to wild hazelnuts</a:t>
            </a:r>
            <a:r>
              <a:rPr lang="en-US" sz="1800" dirty="0" smtClean="0"/>
              <a:t>. Portland, Or.: Timber Press, 2014.</a:t>
            </a:r>
            <a:br>
              <a:rPr lang="en-US" sz="1800" dirty="0" smtClean="0"/>
            </a:br>
            <a:r>
              <a:rPr lang="en-US" sz="1800" dirty="0" smtClean="0"/>
              <a:t>-“Associated Oregon Loggers, Inc.” </a:t>
            </a:r>
            <a:r>
              <a:rPr lang="en-US" sz="1800" i="1" dirty="0" smtClean="0"/>
              <a:t>Associated Oregon Loggers, </a:t>
            </a:r>
            <a:r>
              <a:rPr lang="en-US" sz="1800" i="1" dirty="0" err="1" smtClean="0"/>
              <a:t>Inc.</a:t>
            </a:r>
            <a:r>
              <a:rPr lang="en-US" sz="1800" dirty="0" err="1" smtClean="0"/>
              <a:t>N.p</a:t>
            </a:r>
            <a:r>
              <a:rPr lang="en-US" sz="1800" dirty="0" smtClean="0"/>
              <a:t>., </a:t>
            </a:r>
            <a:r>
              <a:rPr lang="en-US" sz="1800" dirty="0" err="1" smtClean="0"/>
              <a:t>n.d</a:t>
            </a:r>
            <a:r>
              <a:rPr lang="en-US" sz="1800" dirty="0" smtClean="0"/>
              <a:t>. Web. 27 May 2017.</a:t>
            </a:r>
            <a:br>
              <a:rPr lang="en-US" sz="1800" dirty="0" smtClean="0"/>
            </a:br>
            <a:r>
              <a:rPr lang="en-US" sz="1800" dirty="0" smtClean="0"/>
              <a:t>-</a:t>
            </a:r>
            <a:r>
              <a:rPr lang="en-US" sz="1800" i="1" dirty="0" smtClean="0"/>
              <a:t>Cook, S.F., The Epidemic of 1830-33 in California and Oregon, University of California Publications in American Archaeology and Ethnology 43(3):303-326, 1955</a:t>
            </a:r>
            <a:r>
              <a:rPr lang="en-US" sz="1800" dirty="0" smtClean="0"/>
              <a:t/>
            </a:r>
            <a:br>
              <a:rPr lang="en-US" sz="1800" dirty="0" smtClean="0"/>
            </a:br>
            <a:r>
              <a:rPr lang="en-US" sz="1800" i="1" dirty="0" smtClean="0"/>
              <a:t> -Mackey, Harold. The </a:t>
            </a:r>
            <a:r>
              <a:rPr lang="en-US" sz="1800" i="1" dirty="0" err="1" smtClean="0"/>
              <a:t>Kalapuyans</a:t>
            </a:r>
            <a:r>
              <a:rPr lang="en-US" sz="1800" i="1" dirty="0" smtClean="0"/>
              <a:t>: a sourcebook on the Indians of the Willamette Valley. Salem, Or.: Mission Mill Museum Association, 2004. Print.</a:t>
            </a:r>
            <a:r>
              <a:rPr lang="en-US" sz="1800" dirty="0" smtClean="0"/>
              <a:t/>
            </a:r>
            <a:br>
              <a:rPr lang="en-US" sz="1800" dirty="0" smtClean="0"/>
            </a:b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457200"/>
            <a:ext cx="2743200" cy="2590800"/>
          </a:xfrm>
        </p:spPr>
        <p:txBody>
          <a:bodyPr>
            <a:normAutofit/>
          </a:bodyPr>
          <a:lstStyle/>
          <a:p>
            <a:r>
              <a:rPr lang="en-US" sz="2000" dirty="0" smtClean="0"/>
              <a:t>When you gather and prepare your own medicine, like food, you can know and monitor your impact on the environment and trust what you are ingesting.</a:t>
            </a:r>
            <a:endParaRPr lang="en-US" sz="2000" dirty="0"/>
          </a:p>
        </p:txBody>
      </p:sp>
      <p:pic>
        <p:nvPicPr>
          <p:cNvPr id="6147" name="Picture 3" descr="C:\Users\Alex\Desktop\IMG_4138-e1493167561504-225x300.jpg"/>
          <p:cNvPicPr>
            <a:picLocks noChangeAspect="1" noChangeArrowheads="1"/>
          </p:cNvPicPr>
          <p:nvPr/>
        </p:nvPicPr>
        <p:blipFill>
          <a:blip r:embed="rId2" cstate="print"/>
          <a:srcRect/>
          <a:stretch>
            <a:fillRect/>
          </a:stretch>
        </p:blipFill>
        <p:spPr bwMode="auto">
          <a:xfrm>
            <a:off x="0" y="-50800"/>
            <a:ext cx="5181600" cy="6908800"/>
          </a:xfrm>
          <a:prstGeom prst="rect">
            <a:avLst/>
          </a:prstGeom>
          <a:noFill/>
        </p:spPr>
      </p:pic>
      <p:pic>
        <p:nvPicPr>
          <p:cNvPr id="6148" name="Picture 4" descr="C:\Users\Alex\Desktop\IMG_4161-e1493164826577-225x300.jpg"/>
          <p:cNvPicPr>
            <a:picLocks noChangeAspect="1" noChangeArrowheads="1"/>
          </p:cNvPicPr>
          <p:nvPr/>
        </p:nvPicPr>
        <p:blipFill>
          <a:blip r:embed="rId3" cstate="print"/>
          <a:srcRect/>
          <a:stretch>
            <a:fillRect/>
          </a:stretch>
        </p:blipFill>
        <p:spPr bwMode="auto">
          <a:xfrm>
            <a:off x="6477001" y="3302000"/>
            <a:ext cx="2667000" cy="355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Black Cottonwood leaf buds into a muscle salve.</a:t>
            </a:r>
            <a:endParaRPr lang="en-US" dirty="0"/>
          </a:p>
        </p:txBody>
      </p:sp>
      <p:pic>
        <p:nvPicPr>
          <p:cNvPr id="5" name="Picture 5" descr="C:\Users\Alex\Desktop\IMG_4162-e1493165163600-825x510.jpg"/>
          <p:cNvPicPr>
            <a:picLocks noChangeAspect="1" noChangeArrowheads="1"/>
          </p:cNvPicPr>
          <p:nvPr/>
        </p:nvPicPr>
        <p:blipFill>
          <a:blip r:embed="rId2" cstate="print"/>
          <a:srcRect/>
          <a:stretch>
            <a:fillRect/>
          </a:stretch>
        </p:blipFill>
        <p:spPr bwMode="auto">
          <a:xfrm>
            <a:off x="0" y="3890357"/>
            <a:ext cx="4800600" cy="2967643"/>
          </a:xfrm>
          <a:prstGeom prst="rect">
            <a:avLst/>
          </a:prstGeom>
          <a:noFill/>
        </p:spPr>
      </p:pic>
      <p:pic>
        <p:nvPicPr>
          <p:cNvPr id="6" name="Picture 2" descr="C:\Users\Alex\Desktop\IMG_4171-e1493164607862-225x300.jpg"/>
          <p:cNvPicPr>
            <a:picLocks noChangeAspect="1" noChangeArrowheads="1"/>
          </p:cNvPicPr>
          <p:nvPr/>
        </p:nvPicPr>
        <p:blipFill>
          <a:blip r:embed="rId3" cstate="print"/>
          <a:srcRect/>
          <a:stretch>
            <a:fillRect/>
          </a:stretch>
        </p:blipFill>
        <p:spPr bwMode="auto">
          <a:xfrm>
            <a:off x="5657851" y="2209800"/>
            <a:ext cx="3486150" cy="4648200"/>
          </a:xfrm>
          <a:prstGeom prst="rect">
            <a:avLst/>
          </a:prstGeom>
          <a:noFill/>
        </p:spPr>
      </p:pic>
      <p:sp>
        <p:nvSpPr>
          <p:cNvPr id="7" name="Rectangle 6"/>
          <p:cNvSpPr/>
          <p:nvPr/>
        </p:nvSpPr>
        <p:spPr>
          <a:xfrm>
            <a:off x="381000" y="1752600"/>
            <a:ext cx="4572000" cy="2031325"/>
          </a:xfrm>
          <a:prstGeom prst="rect">
            <a:avLst/>
          </a:prstGeom>
        </p:spPr>
        <p:txBody>
          <a:bodyPr>
            <a:spAutoFit/>
          </a:bodyPr>
          <a:lstStyle/>
          <a:p>
            <a:pPr fontAlgn="base"/>
            <a:r>
              <a:rPr lang="en-US" dirty="0" smtClean="0"/>
              <a:t>To extract the medicinal properties of the leaf buds into oil:</a:t>
            </a:r>
          </a:p>
          <a:p>
            <a:pPr fontAlgn="base"/>
            <a:r>
              <a:rPr lang="en-US" dirty="0" smtClean="0"/>
              <a:t>Crush or chop your leaf buds.</a:t>
            </a:r>
          </a:p>
          <a:p>
            <a:pPr fontAlgn="base"/>
            <a:r>
              <a:rPr lang="en-US" dirty="0" smtClean="0"/>
              <a:t>Mix 1 part leaf buds with 1 part Olive oil and 4 parts water. Simmer for one hour.</a:t>
            </a:r>
          </a:p>
          <a:p>
            <a:pPr fontAlgn="base"/>
            <a:r>
              <a:rPr lang="en-US" dirty="0" smtClean="0"/>
              <a:t>Filter the buds and decant the oil on top of the water.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096000" cy="1143000"/>
          </a:xfrm>
        </p:spPr>
        <p:txBody>
          <a:bodyPr>
            <a:normAutofit fontScale="90000"/>
          </a:bodyPr>
          <a:lstStyle/>
          <a:p>
            <a:r>
              <a:rPr lang="en-US" dirty="0" smtClean="0"/>
              <a:t>Learning and teaching hike hand in hand.</a:t>
            </a:r>
            <a:endParaRPr lang="en-US" dirty="0"/>
          </a:p>
        </p:txBody>
      </p:sp>
      <p:pic>
        <p:nvPicPr>
          <p:cNvPr id="5122" name="Picture 2" descr="C:\Users\Alex\Desktop\IMG_8194-825x510.jpg"/>
          <p:cNvPicPr>
            <a:picLocks noChangeAspect="1" noChangeArrowheads="1"/>
          </p:cNvPicPr>
          <p:nvPr/>
        </p:nvPicPr>
        <p:blipFill>
          <a:blip r:embed="rId2" cstate="print"/>
          <a:srcRect/>
          <a:stretch>
            <a:fillRect/>
          </a:stretch>
        </p:blipFill>
        <p:spPr bwMode="auto">
          <a:xfrm>
            <a:off x="457200" y="1752600"/>
            <a:ext cx="7858125" cy="48577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ex\Desktop\IMG_4194-e1493772395480-225x300.jpg"/>
          <p:cNvPicPr>
            <a:picLocks noChangeAspect="1" noChangeArrowheads="1"/>
          </p:cNvPicPr>
          <p:nvPr/>
        </p:nvPicPr>
        <p:blipFill>
          <a:blip r:embed="rId2" cstate="print"/>
          <a:srcRect/>
          <a:stretch>
            <a:fillRect/>
          </a:stretch>
        </p:blipFill>
        <p:spPr bwMode="auto">
          <a:xfrm>
            <a:off x="0" y="0"/>
            <a:ext cx="2971800" cy="3962400"/>
          </a:xfrm>
          <a:prstGeom prst="rect">
            <a:avLst/>
          </a:prstGeom>
          <a:noFill/>
        </p:spPr>
      </p:pic>
      <p:pic>
        <p:nvPicPr>
          <p:cNvPr id="4099" name="Picture 3" descr="C:\Users\Alex\Desktop\IMG_4183-e1493772477708-825x510.jpg"/>
          <p:cNvPicPr>
            <a:picLocks noChangeAspect="1" noChangeArrowheads="1"/>
          </p:cNvPicPr>
          <p:nvPr/>
        </p:nvPicPr>
        <p:blipFill>
          <a:blip r:embed="rId3" cstate="print"/>
          <a:srcRect/>
          <a:stretch>
            <a:fillRect/>
          </a:stretch>
        </p:blipFill>
        <p:spPr bwMode="auto">
          <a:xfrm>
            <a:off x="3966883" y="0"/>
            <a:ext cx="5177118" cy="3200400"/>
          </a:xfrm>
          <a:prstGeom prst="rect">
            <a:avLst/>
          </a:prstGeom>
          <a:noFill/>
        </p:spPr>
      </p:pic>
      <p:pic>
        <p:nvPicPr>
          <p:cNvPr id="4100" name="Picture 4" descr="C:\Users\Alex\Desktop\IMG_4223-e1493772554875-225x300.jpg"/>
          <p:cNvPicPr>
            <a:picLocks noChangeAspect="1" noChangeArrowheads="1"/>
          </p:cNvPicPr>
          <p:nvPr/>
        </p:nvPicPr>
        <p:blipFill>
          <a:blip r:embed="rId4" cstate="print"/>
          <a:srcRect/>
          <a:stretch>
            <a:fillRect/>
          </a:stretch>
        </p:blipFill>
        <p:spPr bwMode="auto">
          <a:xfrm>
            <a:off x="6476999" y="3301998"/>
            <a:ext cx="2667001" cy="3556001"/>
          </a:xfrm>
          <a:prstGeom prst="rect">
            <a:avLst/>
          </a:prstGeom>
          <a:noFill/>
        </p:spPr>
      </p:pic>
      <p:sp>
        <p:nvSpPr>
          <p:cNvPr id="6" name="Rectangle 5"/>
          <p:cNvSpPr/>
          <p:nvPr/>
        </p:nvSpPr>
        <p:spPr>
          <a:xfrm>
            <a:off x="1524000" y="4572000"/>
            <a:ext cx="3886200" cy="1569660"/>
          </a:xfrm>
          <a:prstGeom prst="rect">
            <a:avLst/>
          </a:prstGeom>
        </p:spPr>
        <p:txBody>
          <a:bodyPr wrap="square">
            <a:spAutoFit/>
          </a:bodyPr>
          <a:lstStyle/>
          <a:p>
            <a:pPr fontAlgn="base"/>
            <a:r>
              <a:rPr lang="en-US" sz="4800" b="1" dirty="0" smtClean="0"/>
              <a:t>Wild Ginger is Wild Medicine</a:t>
            </a:r>
            <a:endParaRPr lang="en-US" sz="4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ex\Desktop\IMG_4115-e1492561717695-225x300.jpg"/>
          <p:cNvPicPr>
            <a:picLocks noChangeAspect="1" noChangeArrowheads="1"/>
          </p:cNvPicPr>
          <p:nvPr/>
        </p:nvPicPr>
        <p:blipFill>
          <a:blip r:embed="rId2" cstate="print"/>
          <a:srcRect/>
          <a:stretch>
            <a:fillRect/>
          </a:stretch>
        </p:blipFill>
        <p:spPr bwMode="auto">
          <a:xfrm>
            <a:off x="5829301" y="2438400"/>
            <a:ext cx="3314700" cy="4419600"/>
          </a:xfrm>
          <a:prstGeom prst="rect">
            <a:avLst/>
          </a:prstGeom>
          <a:noFill/>
        </p:spPr>
      </p:pic>
      <p:sp>
        <p:nvSpPr>
          <p:cNvPr id="4" name="Rectangle 3"/>
          <p:cNvSpPr/>
          <p:nvPr/>
        </p:nvSpPr>
        <p:spPr>
          <a:xfrm>
            <a:off x="457200" y="3962400"/>
            <a:ext cx="5105400" cy="2246769"/>
          </a:xfrm>
          <a:prstGeom prst="rect">
            <a:avLst/>
          </a:prstGeom>
        </p:spPr>
        <p:txBody>
          <a:bodyPr wrap="square">
            <a:spAutoFit/>
          </a:bodyPr>
          <a:lstStyle/>
          <a:p>
            <a:r>
              <a:rPr lang="en-US" sz="2000" dirty="0" smtClean="0"/>
              <a:t>Why am I interested in wild plants? Because the wilderness is beautiful!  It provides us with clean air, clean water, and a stable climate. Wild food in the Oregon wilderness is highly seasonal and can be scarce but it is highly nourishing to the human body and places us back into the native ecosystem.</a:t>
            </a:r>
            <a:endParaRPr lang="en-US" sz="2000" dirty="0"/>
          </a:p>
        </p:txBody>
      </p:sp>
      <p:pic>
        <p:nvPicPr>
          <p:cNvPr id="5" name="Picture 4" descr="C:\Users\Alex\Desktop\IMG_4398-e1495912079551-825x510.jpg"/>
          <p:cNvPicPr>
            <a:picLocks noChangeAspect="1" noChangeArrowheads="1"/>
          </p:cNvPicPr>
          <p:nvPr/>
        </p:nvPicPr>
        <p:blipFill>
          <a:blip r:embed="rId3" cstate="print"/>
          <a:srcRect/>
          <a:stretch>
            <a:fillRect/>
          </a:stretch>
        </p:blipFill>
        <p:spPr bwMode="auto">
          <a:xfrm>
            <a:off x="0" y="0"/>
            <a:ext cx="5715000" cy="353291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ex\Downloads\IMG_42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457200" y="457200"/>
            <a:ext cx="7772400" cy="1470025"/>
          </a:xfrm>
        </p:spPr>
        <p:txBody>
          <a:bodyPr>
            <a:normAutofit/>
          </a:bodyPr>
          <a:lstStyle/>
          <a:p>
            <a:r>
              <a:rPr lang="en-US" sz="5400" dirty="0" smtClean="0">
                <a:solidFill>
                  <a:schemeClr val="accent3">
                    <a:lumMod val="20000"/>
                    <a:lumOff val="80000"/>
                  </a:schemeClr>
                </a:solidFill>
              </a:rPr>
              <a:t>Tell the Children the Truth</a:t>
            </a:r>
            <a:endParaRPr lang="en-US" sz="5400" dirty="0">
              <a:solidFill>
                <a:schemeClr val="accent3">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p:spPr>
        <p:txBody>
          <a:bodyPr>
            <a:normAutofit fontScale="90000"/>
          </a:bodyPr>
          <a:lstStyle/>
          <a:p>
            <a:r>
              <a:rPr lang="en-US" dirty="0" smtClean="0"/>
              <a:t> </a:t>
            </a:r>
            <a:r>
              <a:rPr lang="en-US" sz="4000" dirty="0" smtClean="0"/>
              <a:t>The soft needles of Douglas Fir taste like sour candy with the texture of thin rice noodles.</a:t>
            </a:r>
            <a:r>
              <a:rPr lang="en-US" dirty="0" smtClean="0"/>
              <a:t> </a:t>
            </a:r>
            <a:endParaRPr lang="en-US" dirty="0"/>
          </a:p>
        </p:txBody>
      </p:sp>
      <p:pic>
        <p:nvPicPr>
          <p:cNvPr id="1026" name="Picture 2" descr="C:\Users\Alex\Desktop\IMG_4400-e1495912099608-225x300.jpg"/>
          <p:cNvPicPr>
            <a:picLocks noChangeAspect="1" noChangeArrowheads="1"/>
          </p:cNvPicPr>
          <p:nvPr/>
        </p:nvPicPr>
        <p:blipFill>
          <a:blip r:embed="rId2" cstate="print"/>
          <a:srcRect/>
          <a:stretch>
            <a:fillRect/>
          </a:stretch>
        </p:blipFill>
        <p:spPr bwMode="auto">
          <a:xfrm>
            <a:off x="0" y="1651000"/>
            <a:ext cx="3886200" cy="5181600"/>
          </a:xfrm>
          <a:prstGeom prst="rect">
            <a:avLst/>
          </a:prstGeom>
          <a:noFill/>
        </p:spPr>
      </p:pic>
      <p:pic>
        <p:nvPicPr>
          <p:cNvPr id="1027" name="Picture 3" descr="C:\Users\Alex\Desktop\IMG_4390-e1495911972109-225x300.jpg"/>
          <p:cNvPicPr>
            <a:picLocks noChangeAspect="1" noChangeArrowheads="1"/>
          </p:cNvPicPr>
          <p:nvPr/>
        </p:nvPicPr>
        <p:blipFill>
          <a:blip r:embed="rId3" cstate="print"/>
          <a:srcRect/>
          <a:stretch>
            <a:fillRect/>
          </a:stretch>
        </p:blipFill>
        <p:spPr bwMode="auto">
          <a:xfrm>
            <a:off x="6019800" y="1676400"/>
            <a:ext cx="2776538" cy="3702051"/>
          </a:xfrm>
          <a:prstGeom prst="rect">
            <a:avLst/>
          </a:prstGeom>
          <a:noFill/>
        </p:spPr>
      </p:pic>
      <p:sp>
        <p:nvSpPr>
          <p:cNvPr id="5" name="Rectangle 4"/>
          <p:cNvSpPr/>
          <p:nvPr/>
        </p:nvSpPr>
        <p:spPr>
          <a:xfrm>
            <a:off x="4267200" y="5638800"/>
            <a:ext cx="4572000" cy="830997"/>
          </a:xfrm>
          <a:prstGeom prst="rect">
            <a:avLst/>
          </a:prstGeom>
        </p:spPr>
        <p:txBody>
          <a:bodyPr>
            <a:spAutoFit/>
          </a:bodyPr>
          <a:lstStyle/>
          <a:p>
            <a:r>
              <a:rPr lang="en-US" sz="2400" dirty="0" smtClean="0"/>
              <a:t>The Douglas fir is the favorite tree for farming in Oregon.</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6172200" cy="1143000"/>
          </a:xfrm>
        </p:spPr>
        <p:txBody>
          <a:bodyPr>
            <a:normAutofit fontScale="90000"/>
          </a:bodyPr>
          <a:lstStyle/>
          <a:p>
            <a:r>
              <a:rPr lang="en-US" dirty="0" smtClean="0"/>
              <a:t> </a:t>
            </a:r>
            <a:r>
              <a:rPr lang="en-US" sz="2700" dirty="0" smtClean="0"/>
              <a:t>  A great spring green to forage for or to be transplanted into home gardens. </a:t>
            </a:r>
            <a:endParaRPr lang="en-US" sz="2700" dirty="0"/>
          </a:p>
        </p:txBody>
      </p:sp>
      <p:pic>
        <p:nvPicPr>
          <p:cNvPr id="3074" name="Picture 2" descr="C:\Users\Alex\Desktop\IMG_4237-e1494290426234-225x300.jpg"/>
          <p:cNvPicPr>
            <a:picLocks noChangeAspect="1" noChangeArrowheads="1"/>
          </p:cNvPicPr>
          <p:nvPr/>
        </p:nvPicPr>
        <p:blipFill>
          <a:blip r:embed="rId2" cstate="print"/>
          <a:srcRect/>
          <a:stretch>
            <a:fillRect/>
          </a:stretch>
        </p:blipFill>
        <p:spPr bwMode="auto">
          <a:xfrm>
            <a:off x="6172201" y="2895600"/>
            <a:ext cx="2971800" cy="3962400"/>
          </a:xfrm>
          <a:prstGeom prst="rect">
            <a:avLst/>
          </a:prstGeom>
          <a:noFill/>
        </p:spPr>
      </p:pic>
      <p:pic>
        <p:nvPicPr>
          <p:cNvPr id="3075" name="Picture 3" descr="C:\Users\Alex\Desktop\IMG_4234-e1494290405736-825x510.jpg"/>
          <p:cNvPicPr>
            <a:picLocks noChangeAspect="1" noChangeArrowheads="1"/>
          </p:cNvPicPr>
          <p:nvPr/>
        </p:nvPicPr>
        <p:blipFill>
          <a:blip r:embed="rId3" cstate="print"/>
          <a:srcRect/>
          <a:stretch>
            <a:fillRect/>
          </a:stretch>
        </p:blipFill>
        <p:spPr bwMode="auto">
          <a:xfrm>
            <a:off x="0" y="0"/>
            <a:ext cx="6172200" cy="3815542"/>
          </a:xfrm>
          <a:prstGeom prst="rect">
            <a:avLst/>
          </a:prstGeom>
          <a:noFill/>
        </p:spPr>
      </p:pic>
      <p:sp>
        <p:nvSpPr>
          <p:cNvPr id="5" name="Rectangle 4"/>
          <p:cNvSpPr/>
          <p:nvPr/>
        </p:nvSpPr>
        <p:spPr>
          <a:xfrm>
            <a:off x="4203053" y="3244334"/>
            <a:ext cx="737894" cy="369332"/>
          </a:xfrm>
          <a:prstGeom prst="rect">
            <a:avLst/>
          </a:prstGeom>
        </p:spPr>
        <p:txBody>
          <a:bodyPr wrap="none">
            <a:spAutoFit/>
          </a:bodyPr>
          <a:lstStyle/>
          <a:p>
            <a:r>
              <a:rPr lang="en-US" dirty="0" smtClean="0"/>
              <a:t>Sorrel</a:t>
            </a:r>
            <a:endParaRPr lang="en-US" dirty="0"/>
          </a:p>
        </p:txBody>
      </p:sp>
      <p:sp>
        <p:nvSpPr>
          <p:cNvPr id="6" name="Rectangle 5"/>
          <p:cNvSpPr/>
          <p:nvPr/>
        </p:nvSpPr>
        <p:spPr>
          <a:xfrm>
            <a:off x="6705600" y="838200"/>
            <a:ext cx="1845890" cy="923330"/>
          </a:xfrm>
          <a:prstGeom prst="rect">
            <a:avLst/>
          </a:prstGeom>
        </p:spPr>
        <p:txBody>
          <a:bodyPr wrap="none">
            <a:spAutoFit/>
          </a:bodyPr>
          <a:lstStyle/>
          <a:p>
            <a:r>
              <a:rPr lang="en-US" sz="5400" dirty="0" smtClean="0"/>
              <a:t>Sorrel</a:t>
            </a:r>
            <a:endParaRPr lang="en-US" sz="5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151</Words>
  <Application>Microsoft Office PowerPoint</Application>
  <PresentationFormat>On-screen Show (4:3)</PresentationFormat>
  <Paragraphs>18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“You Can Drink The Water?!” </vt:lpstr>
      <vt:lpstr>When you gather and prepare your own medicine, like food, you can know and monitor your impact on the environment and trust what you are ingesting.</vt:lpstr>
      <vt:lpstr>Preparing Black Cottonwood leaf buds into a muscle salve.</vt:lpstr>
      <vt:lpstr>Learning and teaching hike hand in hand.</vt:lpstr>
      <vt:lpstr>Slide 5</vt:lpstr>
      <vt:lpstr>Slide 6</vt:lpstr>
      <vt:lpstr>Tell the Children the Truth</vt:lpstr>
      <vt:lpstr> The soft needles of Douglas Fir taste like sour candy with the texture of thin rice noodles. </vt:lpstr>
      <vt:lpstr>   A great spring green to forage for or to be transplanted into home gardens. </vt:lpstr>
      <vt:lpstr>-Bibliography -MacKinnon, A., Pojar, J., &amp; Alaback, P. B. (2004). Plants of the Pacific Northwest Coast. Edmonton: Lone Pine Pub. -Kelly, D., &amp; Braasch, G. (1990). Secrets of the Old Growth Forest. Salt Lake City: Peregrine Smith Books. -Ancient Forests: Rage Over Trees [Motion picture]. (1989). USA: National Audubon Society. -Port of Olympia. (n.d.). Retrieved April 20, 2017, from http://www.portolympia.com/352/What-is-a-Port -Stettler, R. F. (2009). Cottonwood and the River of Time on Trees, Evolution, and Society. Seattle: University of Washington Press. -Moore, M. (2001). Medicinal Plants of the Pacific West. Santa Fe: Red Crane Books. -Deur, Douglas. Pacific Northwest Foraging: 120 wild and flavorful edibles from Alaska blueberries to wild hazelnuts. Portland, Or.: Timber Press, 2014. -“Associated Oregon Loggers, Inc.” Associated Oregon Loggers, Inc.N.p., n.d. Web. 27 May 2017. -Cook, S.F., The Epidemic of 1830-33 in California and Oregon, University of California Publications in American Archaeology and Ethnology 43(3):303-326, 1955  -Mackey, Harold. The Kalapuyans: a sourcebook on the Indians of the Willamette Valley. Salem, Or.: Mission Mill Museum Association, 2004. Print.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14</cp:revision>
  <dcterms:created xsi:type="dcterms:W3CDTF">2017-06-03T21:09:26Z</dcterms:created>
  <dcterms:modified xsi:type="dcterms:W3CDTF">2017-06-04T18:39:28Z</dcterms:modified>
</cp:coreProperties>
</file>