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4" r:id="rId11"/>
    <p:sldId id="266" r:id="rId12"/>
    <p:sldId id="271" r:id="rId13"/>
    <p:sldId id="270"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4578" autoAdjust="0"/>
  </p:normalViewPr>
  <p:slideViewPr>
    <p:cSldViewPr snapToGrid="0" snapToObjects="1">
      <p:cViewPr varScale="1">
        <p:scale>
          <a:sx n="82" d="100"/>
          <a:sy n="82" d="100"/>
        </p:scale>
        <p:origin x="-14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E79BB-00CF-8346-880F-55AEBF0E01F8}" type="datetimeFigureOut">
              <a:rPr lang="en-US" smtClean="0"/>
              <a:t>6/5/17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DA7D1-7102-6742-BE89-E49FA6DEC291}" type="slidenum">
              <a:rPr lang="en-US" smtClean="0"/>
              <a:t>‹#›</a:t>
            </a:fld>
            <a:endParaRPr lang="en-US"/>
          </a:p>
        </p:txBody>
      </p:sp>
    </p:spTree>
    <p:extLst>
      <p:ext uri="{BB962C8B-B14F-4D97-AF65-F5344CB8AC3E}">
        <p14:creationId xmlns:p14="http://schemas.microsoft.com/office/powerpoint/2010/main" val="39351995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CBF4E-10AA-2945-B30C-BFA8C48933B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178430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CBF4E-10AA-2945-B30C-BFA8C48933B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12348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CBF4E-10AA-2945-B30C-BFA8C48933B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208116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CBF4E-10AA-2945-B30C-BFA8C48933B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273976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CBF4E-10AA-2945-B30C-BFA8C48933B1}"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173179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5CBF4E-10AA-2945-B30C-BFA8C48933B1}"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89548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CBF4E-10AA-2945-B30C-BFA8C48933B1}" type="datetimeFigureOut">
              <a:rPr lang="en-US" smtClean="0"/>
              <a:t>6/5/17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416664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5CBF4E-10AA-2945-B30C-BFA8C48933B1}" type="datetimeFigureOut">
              <a:rPr lang="en-US" smtClean="0"/>
              <a:t>6/5/17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11227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CBF4E-10AA-2945-B30C-BFA8C48933B1}" type="datetimeFigureOut">
              <a:rPr lang="en-US" smtClean="0"/>
              <a:t>6/5/17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252498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CBF4E-10AA-2945-B30C-BFA8C48933B1}"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138960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CBF4E-10AA-2945-B30C-BFA8C48933B1}"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B1D8B-D877-6B4B-85D0-017FC6E6E943}" type="slidenum">
              <a:rPr lang="en-US" smtClean="0"/>
              <a:t>‹#›</a:t>
            </a:fld>
            <a:endParaRPr lang="en-US"/>
          </a:p>
        </p:txBody>
      </p:sp>
    </p:spTree>
    <p:extLst>
      <p:ext uri="{BB962C8B-B14F-4D97-AF65-F5344CB8AC3E}">
        <p14:creationId xmlns:p14="http://schemas.microsoft.com/office/powerpoint/2010/main" val="617498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CBF4E-10AA-2945-B30C-BFA8C48933B1}" type="datetimeFigureOut">
              <a:rPr lang="en-US" smtClean="0"/>
              <a:t>6/5/17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B1D8B-D877-6B4B-85D0-017FC6E6E943}" type="slidenum">
              <a:rPr lang="en-US" smtClean="0"/>
              <a:t>‹#›</a:t>
            </a:fld>
            <a:endParaRPr lang="en-US"/>
          </a:p>
        </p:txBody>
      </p:sp>
    </p:spTree>
    <p:extLst>
      <p:ext uri="{BB962C8B-B14F-4D97-AF65-F5344CB8AC3E}">
        <p14:creationId xmlns:p14="http://schemas.microsoft.com/office/powerpoint/2010/main" val="3051256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kff.org/health-reform/issue-brief/pre-existing-conditions-and-medical-underwriting-in-the-individual-insurance-market-prior-to-the-a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rgbClr val="FAC09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368244"/>
            <a:ext cx="7772400" cy="1470025"/>
          </a:xfrm>
        </p:spPr>
        <p:txBody>
          <a:bodyPr/>
          <a:lstStyle/>
          <a:p>
            <a:r>
              <a:rPr lang="en-US" dirty="0" smtClean="0"/>
              <a:t>Cut Flowers: Cultivation, Marketing and Culture</a:t>
            </a:r>
            <a:endParaRPr lang="en-US" dirty="0"/>
          </a:p>
        </p:txBody>
      </p:sp>
      <p:sp>
        <p:nvSpPr>
          <p:cNvPr id="3" name="Subtitle 2"/>
          <p:cNvSpPr>
            <a:spLocks noGrp="1"/>
          </p:cNvSpPr>
          <p:nvPr>
            <p:ph type="subTitle" idx="1"/>
          </p:nvPr>
        </p:nvSpPr>
        <p:spPr>
          <a:xfrm>
            <a:off x="2023251" y="1838269"/>
            <a:ext cx="5195037" cy="935847"/>
          </a:xfrm>
        </p:spPr>
        <p:txBody>
          <a:bodyPr>
            <a:normAutofit fontScale="92500" lnSpcReduction="20000"/>
          </a:bodyPr>
          <a:lstStyle/>
          <a:p>
            <a:r>
              <a:rPr lang="en-US" dirty="0" smtClean="0"/>
              <a:t>Jessica Herrera</a:t>
            </a:r>
          </a:p>
          <a:p>
            <a:r>
              <a:rPr lang="en-US" dirty="0" smtClean="0"/>
              <a:t>SOS:ComAlt Spring 2017</a:t>
            </a:r>
            <a:endParaRPr lang="en-US" dirty="0"/>
          </a:p>
        </p:txBody>
      </p:sp>
      <p:pic>
        <p:nvPicPr>
          <p:cNvPr id="4" name="Picture 3" descr="IMG_0259-e1496124326594-768x102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41547" y="2957943"/>
            <a:ext cx="2644252" cy="3525669"/>
          </a:xfrm>
          <a:prstGeom prst="rect">
            <a:avLst/>
          </a:prstGeom>
        </p:spPr>
      </p:pic>
    </p:spTree>
    <p:extLst>
      <p:ext uri="{BB962C8B-B14F-4D97-AF65-F5344CB8AC3E}">
        <p14:creationId xmlns:p14="http://schemas.microsoft.com/office/powerpoint/2010/main" val="2204030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71679"/>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367292" y="292092"/>
            <a:ext cx="6532488" cy="876633"/>
          </a:xfrm>
        </p:spPr>
        <p:txBody>
          <a:bodyPr/>
          <a:lstStyle/>
          <a:p>
            <a:r>
              <a:rPr lang="en-US" dirty="0" smtClean="0"/>
              <a:t>Tasting Labs</a:t>
            </a:r>
            <a:endParaRPr lang="en-US" dirty="0"/>
          </a:p>
        </p:txBody>
      </p:sp>
      <p:sp>
        <p:nvSpPr>
          <p:cNvPr id="4" name="TextBox 3"/>
          <p:cNvSpPr txBox="1"/>
          <p:nvPr/>
        </p:nvSpPr>
        <p:spPr>
          <a:xfrm>
            <a:off x="287715" y="1308131"/>
            <a:ext cx="6706503" cy="44012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From Week 2: </a:t>
            </a:r>
          </a:p>
          <a:p>
            <a:endParaRPr lang="en-US" dirty="0" smtClean="0"/>
          </a:p>
          <a:p>
            <a:r>
              <a:rPr lang="en-US" sz="2000" dirty="0" smtClean="0"/>
              <a:t>“While eating the salad and thinking about what it means to be a </a:t>
            </a:r>
            <a:r>
              <a:rPr lang="en-US" sz="2000" dirty="0" err="1" smtClean="0"/>
              <a:t>locavore</a:t>
            </a:r>
            <a:r>
              <a:rPr lang="en-US" sz="2000" dirty="0" smtClean="0"/>
              <a:t>, I was reminded of a paper written by Brandon Born and Mark Purcell, </a:t>
            </a:r>
            <a:r>
              <a:rPr lang="en-US" sz="2000" i="1" dirty="0" smtClean="0"/>
              <a:t>Avoiding the Local Trap</a:t>
            </a:r>
            <a:r>
              <a:rPr lang="en-US" sz="2000" dirty="0" smtClean="0"/>
              <a:t>. The local trap is the assumption that the local scale is inherently good (or bad). What is local? Is it down the road, within city limit, regional? Scale is fluid, fixed and relational to other kinds of scale. The paper argues that scale is a strategy and not necessarily a goal. ‘Therefore, it is social justice (or sustainability or democracy, etc.), not localization or globalization, that must remain the focus for those planners who seek to change the current structure of food systems.’ ”  </a:t>
            </a:r>
          </a:p>
          <a:p>
            <a:endParaRPr lang="en-US" dirty="0" smtClean="0"/>
          </a:p>
        </p:txBody>
      </p:sp>
      <p:pic>
        <p:nvPicPr>
          <p:cNvPr id="7" name="Picture 6" descr="IMG_027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01952" y="4280349"/>
            <a:ext cx="1844225" cy="2458967"/>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7594813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20366"/>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837390" y="-50973"/>
            <a:ext cx="5478607" cy="764701"/>
          </a:xfrm>
        </p:spPr>
        <p:txBody>
          <a:bodyPr/>
          <a:lstStyle/>
          <a:p>
            <a:r>
              <a:rPr lang="en-US" dirty="0" smtClean="0"/>
              <a:t>Seminar</a:t>
            </a:r>
            <a:endParaRPr lang="en-US" dirty="0"/>
          </a:p>
        </p:txBody>
      </p:sp>
      <p:sp>
        <p:nvSpPr>
          <p:cNvPr id="6" name="Rectangle 5"/>
          <p:cNvSpPr/>
          <p:nvPr/>
        </p:nvSpPr>
        <p:spPr>
          <a:xfrm>
            <a:off x="168677" y="898394"/>
            <a:ext cx="6584291"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b="1" dirty="0" smtClean="0"/>
              <a:t>News Media:</a:t>
            </a:r>
          </a:p>
          <a:p>
            <a:r>
              <a:rPr lang="en-US" dirty="0" smtClean="0"/>
              <a:t>“</a:t>
            </a:r>
            <a:r>
              <a:rPr lang="en-US" dirty="0"/>
              <a:t>Well, why not? After all, America is an open society, in which everyone is free to make his or her own choices about where to work and how to live. Everyone, that is, except the 30 million workers now covered by </a:t>
            </a:r>
            <a:r>
              <a:rPr lang="en-US" u="sng" dirty="0" err="1"/>
              <a:t>noncompete</a:t>
            </a:r>
            <a:r>
              <a:rPr lang="en-US" u="sng" dirty="0"/>
              <a:t> agreements</a:t>
            </a:r>
            <a:r>
              <a:rPr lang="en-US" dirty="0"/>
              <a:t> , who may find themselves all but unemployable if they quit their current jobs; the </a:t>
            </a:r>
            <a:r>
              <a:rPr lang="en-US" u="sng" dirty="0">
                <a:hlinkClick r:id="rId2"/>
              </a:rPr>
              <a:t>52 million Americans</a:t>
            </a:r>
            <a:r>
              <a:rPr lang="en-US" dirty="0"/>
              <a:t> with pre-existing conditions who will be effectively unable to buy individual health insurance, and hence stuck with their current employers, if the Freedom Caucus gets its way; and the millions of Americans burdened down by heavy student and other debt.</a:t>
            </a:r>
            <a:r>
              <a:rPr lang="en-US" dirty="0" smtClean="0"/>
              <a:t>”</a:t>
            </a:r>
            <a:endParaRPr lang="en-US" dirty="0"/>
          </a:p>
        </p:txBody>
      </p:sp>
      <p:sp>
        <p:nvSpPr>
          <p:cNvPr id="7" name="TextBox 6"/>
          <p:cNvSpPr txBox="1"/>
          <p:nvPr/>
        </p:nvSpPr>
        <p:spPr>
          <a:xfrm>
            <a:off x="4268851" y="3803147"/>
            <a:ext cx="4596684" cy="2862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Response:</a:t>
            </a:r>
          </a:p>
          <a:p>
            <a:r>
              <a:rPr lang="en-US" dirty="0" smtClean="0"/>
              <a:t>“…at </a:t>
            </a:r>
            <a:r>
              <a:rPr lang="en-US" dirty="0"/>
              <a:t>the myth that the United States is supposedly a place where </a:t>
            </a:r>
            <a:r>
              <a:rPr lang="en-US" i="1" dirty="0"/>
              <a:t>all </a:t>
            </a:r>
            <a:r>
              <a:rPr lang="en-US" dirty="0"/>
              <a:t>of its citizens have the freedom to choose things such as their job and their surroundings. This one particular trap – </a:t>
            </a:r>
            <a:r>
              <a:rPr lang="en-US" dirty="0" err="1"/>
              <a:t>noncompete</a:t>
            </a:r>
            <a:r>
              <a:rPr lang="en-US" dirty="0"/>
              <a:t> agreements – acts as a metaphor or a template for the other ways in which the freedoms touted are not an accessible reality for so many </a:t>
            </a:r>
            <a:r>
              <a:rPr lang="en-US" dirty="0" smtClean="0"/>
              <a:t>people.” </a:t>
            </a:r>
            <a:endParaRPr lang="en-US" dirty="0"/>
          </a:p>
          <a:p>
            <a:r>
              <a:rPr lang="en-US" dirty="0"/>
              <a:t> </a:t>
            </a:r>
          </a:p>
        </p:txBody>
      </p:sp>
      <p:sp>
        <p:nvSpPr>
          <p:cNvPr id="8" name="TextBox 7"/>
          <p:cNvSpPr txBox="1"/>
          <p:nvPr/>
        </p:nvSpPr>
        <p:spPr>
          <a:xfrm>
            <a:off x="3218210" y="482895"/>
            <a:ext cx="2543497" cy="461665"/>
          </a:xfrm>
          <a:prstGeom prst="rect">
            <a:avLst/>
          </a:prstGeom>
          <a:noFill/>
        </p:spPr>
        <p:txBody>
          <a:bodyPr wrap="square" rtlCol="0">
            <a:spAutoFit/>
          </a:bodyPr>
          <a:lstStyle/>
          <a:p>
            <a:pPr algn="ctr"/>
            <a:r>
              <a:rPr lang="en-US" sz="2400" dirty="0" smtClean="0">
                <a:solidFill>
                  <a:schemeClr val="tx1">
                    <a:lumMod val="50000"/>
                    <a:lumOff val="50000"/>
                  </a:schemeClr>
                </a:solidFill>
              </a:rPr>
              <a:t>Week 8 </a:t>
            </a:r>
            <a:endParaRPr lang="en-US" sz="2400" dirty="0">
              <a:solidFill>
                <a:schemeClr val="tx1">
                  <a:lumMod val="50000"/>
                  <a:lumOff val="50000"/>
                </a:schemeClr>
              </a:solidFill>
            </a:endParaRPr>
          </a:p>
        </p:txBody>
      </p:sp>
      <p:sp>
        <p:nvSpPr>
          <p:cNvPr id="9" name="TextBox 8"/>
          <p:cNvSpPr txBox="1"/>
          <p:nvPr/>
        </p:nvSpPr>
        <p:spPr>
          <a:xfrm>
            <a:off x="635027" y="4037714"/>
            <a:ext cx="2989273" cy="877163"/>
          </a:xfrm>
          <a:prstGeom prst="rect">
            <a:avLst/>
          </a:prstGeom>
          <a:noFill/>
        </p:spPr>
        <p:txBody>
          <a:bodyPr wrap="square" rtlCol="0">
            <a:spAutoFit/>
          </a:bodyPr>
          <a:lstStyle/>
          <a:p>
            <a:r>
              <a:rPr lang="en-US" sz="1100" dirty="0" smtClean="0"/>
              <a:t>https://</a:t>
            </a:r>
            <a:r>
              <a:rPr lang="en-US" sz="1100" dirty="0" err="1" smtClean="0"/>
              <a:t>www.nytimes.com</a:t>
            </a:r>
            <a:r>
              <a:rPr lang="en-US" sz="1100" dirty="0" smtClean="0"/>
              <a:t>/2017/05/22/opinion/</a:t>
            </a:r>
            <a:r>
              <a:rPr lang="en-US" sz="1100" dirty="0" err="1" smtClean="0"/>
              <a:t>american-workers-noncompete-agreements.html?ref</a:t>
            </a:r>
            <a:r>
              <a:rPr lang="en-US" sz="1100" dirty="0" smtClean="0"/>
              <a:t>=opinion</a:t>
            </a:r>
          </a:p>
          <a:p>
            <a:endParaRPr lang="en-US" dirty="0"/>
          </a:p>
        </p:txBody>
      </p:sp>
    </p:spTree>
    <p:extLst>
      <p:ext uri="{BB962C8B-B14F-4D97-AF65-F5344CB8AC3E}">
        <p14:creationId xmlns:p14="http://schemas.microsoft.com/office/powerpoint/2010/main" val="41629898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3"/>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837390" y="133693"/>
            <a:ext cx="5478607" cy="764701"/>
          </a:xfrm>
        </p:spPr>
        <p:txBody>
          <a:bodyPr/>
          <a:lstStyle/>
          <a:p>
            <a:r>
              <a:rPr lang="en-US" dirty="0" smtClean="0"/>
              <a:t>Seminar</a:t>
            </a:r>
            <a:endParaRPr lang="en-US" dirty="0"/>
          </a:p>
        </p:txBody>
      </p:sp>
      <p:sp>
        <p:nvSpPr>
          <p:cNvPr id="6" name="Rectangle 5"/>
          <p:cNvSpPr/>
          <p:nvPr/>
        </p:nvSpPr>
        <p:spPr>
          <a:xfrm>
            <a:off x="418188" y="898394"/>
            <a:ext cx="6099065" cy="646331"/>
          </a:xfrm>
          <a:prstGeom prst="rect">
            <a:avLst/>
          </a:prstGeom>
        </p:spPr>
        <p:txBody>
          <a:bodyPr wrap="square">
            <a:spAutoFit/>
          </a:bodyPr>
          <a:lstStyle/>
          <a:p>
            <a:r>
              <a:rPr lang="en-US" b="1" dirty="0" smtClean="0"/>
              <a:t> </a:t>
            </a:r>
          </a:p>
          <a:p>
            <a:endParaRPr lang="en-US" b="1" dirty="0" smtClean="0"/>
          </a:p>
        </p:txBody>
      </p:sp>
      <p:sp>
        <p:nvSpPr>
          <p:cNvPr id="7" name="TextBox 6"/>
          <p:cNvSpPr txBox="1"/>
          <p:nvPr/>
        </p:nvSpPr>
        <p:spPr>
          <a:xfrm>
            <a:off x="3608812" y="4339268"/>
            <a:ext cx="4674126"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Response:</a:t>
            </a:r>
          </a:p>
          <a:p>
            <a:r>
              <a:rPr lang="en-US" dirty="0" err="1" smtClean="0"/>
              <a:t>Vertamae</a:t>
            </a:r>
            <a:r>
              <a:rPr lang="en-US" dirty="0" smtClean="0"/>
              <a:t> has a way of telling it how it is. She speaks of intention and providing love regardless of resources. Where are these habits and ways of life learned? Why is value divided the way it is? There need to be more Aunt Carries in the world.</a:t>
            </a:r>
          </a:p>
          <a:p>
            <a:endParaRPr lang="en-US" dirty="0"/>
          </a:p>
        </p:txBody>
      </p:sp>
      <p:sp>
        <p:nvSpPr>
          <p:cNvPr id="8" name="TextBox 7"/>
          <p:cNvSpPr txBox="1"/>
          <p:nvPr/>
        </p:nvSpPr>
        <p:spPr>
          <a:xfrm>
            <a:off x="3218210" y="854947"/>
            <a:ext cx="2543497" cy="461665"/>
          </a:xfrm>
          <a:prstGeom prst="rect">
            <a:avLst/>
          </a:prstGeom>
          <a:noFill/>
        </p:spPr>
        <p:txBody>
          <a:bodyPr wrap="square" rtlCol="0">
            <a:spAutoFit/>
          </a:bodyPr>
          <a:lstStyle/>
          <a:p>
            <a:pPr algn="ctr"/>
            <a:r>
              <a:rPr lang="en-US" sz="2400" dirty="0" smtClean="0">
                <a:solidFill>
                  <a:schemeClr val="tx1">
                    <a:lumMod val="50000"/>
                    <a:lumOff val="50000"/>
                  </a:schemeClr>
                </a:solidFill>
              </a:rPr>
              <a:t>Week 9 </a:t>
            </a:r>
            <a:endParaRPr lang="en-US" sz="2400" dirty="0">
              <a:solidFill>
                <a:schemeClr val="tx1">
                  <a:lumMod val="50000"/>
                  <a:lumOff val="50000"/>
                </a:schemeClr>
              </a:solidFill>
            </a:endParaRPr>
          </a:p>
        </p:txBody>
      </p:sp>
      <p:sp>
        <p:nvSpPr>
          <p:cNvPr id="3" name="TextBox 2"/>
          <p:cNvSpPr txBox="1"/>
          <p:nvPr/>
        </p:nvSpPr>
        <p:spPr>
          <a:xfrm>
            <a:off x="418188" y="1750319"/>
            <a:ext cx="6737482"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Passage from </a:t>
            </a:r>
            <a:r>
              <a:rPr lang="en-US" b="1" i="1" dirty="0" smtClean="0"/>
              <a:t>Vibration Cooking</a:t>
            </a:r>
            <a:r>
              <a:rPr lang="en-US" b="1" dirty="0" smtClean="0"/>
              <a:t>:</a:t>
            </a:r>
          </a:p>
          <a:p>
            <a:r>
              <a:rPr lang="en-US" dirty="0" smtClean="0"/>
              <a:t>“ People here act like it’s going to a lot of trouble just to give you a glass of water and whenever those vibrations hit me, I remember how Aunt Carrie with no electricity, no running water, no gas, no refrigerator, not even an ice box got us a beautiful supper with love.” (Smart-Grosvenor 2011: 147)</a:t>
            </a:r>
          </a:p>
          <a:p>
            <a:endParaRPr lang="en-US" dirty="0"/>
          </a:p>
        </p:txBody>
      </p:sp>
    </p:spTree>
    <p:extLst>
      <p:ext uri="{BB962C8B-B14F-4D97-AF65-F5344CB8AC3E}">
        <p14:creationId xmlns:p14="http://schemas.microsoft.com/office/powerpoint/2010/main" val="27066573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005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70473" y="2695537"/>
            <a:ext cx="5312833" cy="3984625"/>
          </a:xfrm>
          <a:prstGeom prst="rect">
            <a:avLst/>
          </a:prstGeom>
          <a:ln>
            <a:solidFill>
              <a:schemeClr val="tx1"/>
            </a:solidFill>
          </a:ln>
        </p:spPr>
      </p:pic>
      <p:pic>
        <p:nvPicPr>
          <p:cNvPr id="7" name="Picture 6" descr="IMG_005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892" y="92759"/>
            <a:ext cx="5312833" cy="3984625"/>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IMG_004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4800" y="3519272"/>
            <a:ext cx="2370667" cy="3160890"/>
          </a:xfrm>
          <a:prstGeom prst="rect">
            <a:avLst/>
          </a:prstGeom>
        </p:spPr>
        <p:style>
          <a:lnRef idx="2">
            <a:schemeClr val="dk1"/>
          </a:lnRef>
          <a:fillRef idx="1">
            <a:schemeClr val="lt1"/>
          </a:fillRef>
          <a:effectRef idx="0">
            <a:schemeClr val="dk1"/>
          </a:effectRef>
          <a:fontRef idx="minor">
            <a:schemeClr val="dk1"/>
          </a:fontRef>
        </p:style>
      </p:pic>
      <p:pic>
        <p:nvPicPr>
          <p:cNvPr id="9" name="Picture 8" descr="IMG_0175.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40818" y="410967"/>
            <a:ext cx="4042488" cy="3031866"/>
          </a:xfrm>
          <a:prstGeom prst="rect">
            <a:avLst/>
          </a:prstGeom>
          <a:ln>
            <a:solidFill>
              <a:srgbClr val="000000"/>
            </a:solidFill>
          </a:ln>
        </p:spPr>
      </p:pic>
      <p:pic>
        <p:nvPicPr>
          <p:cNvPr id="10" name="Picture 9" descr="IMG_0278.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68776" y="3715978"/>
            <a:ext cx="2076411" cy="2768548"/>
          </a:xfrm>
          <a:prstGeom prst="rect">
            <a:avLst/>
          </a:prstGeom>
          <a:ln>
            <a:solidFill>
              <a:srgbClr val="000000"/>
            </a:solidFill>
          </a:ln>
        </p:spPr>
      </p:pic>
    </p:spTree>
    <p:extLst>
      <p:ext uri="{BB962C8B-B14F-4D97-AF65-F5344CB8AC3E}">
        <p14:creationId xmlns:p14="http://schemas.microsoft.com/office/powerpoint/2010/main" val="18622845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0"/>
            <a:ext cx="7772400" cy="824452"/>
          </a:xfrm>
        </p:spPr>
        <p:txBody>
          <a:bodyPr/>
          <a:lstStyle/>
          <a:p>
            <a:r>
              <a:rPr lang="en-US" dirty="0" smtClean="0"/>
              <a:t>Bibliography</a:t>
            </a:r>
            <a:endParaRPr lang="en-US" dirty="0"/>
          </a:p>
        </p:txBody>
      </p:sp>
      <p:pic>
        <p:nvPicPr>
          <p:cNvPr id="6" name="Picture 5" descr="Screen Shot 2017-06-06 at 12.02.35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32822" y="924957"/>
            <a:ext cx="6025525" cy="5593818"/>
          </a:xfrm>
          <a:prstGeom prst="rect">
            <a:avLst/>
          </a:prstGeom>
        </p:spPr>
      </p:pic>
    </p:spTree>
    <p:extLst>
      <p:ext uri="{BB962C8B-B14F-4D97-AF65-F5344CB8AC3E}">
        <p14:creationId xmlns:p14="http://schemas.microsoft.com/office/powerpoint/2010/main" val="2845099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07007" y="368244"/>
            <a:ext cx="7972249" cy="1470025"/>
          </a:xfrm>
        </p:spPr>
        <p:txBody>
          <a:bodyPr/>
          <a:lstStyle/>
          <a:p>
            <a:r>
              <a:rPr lang="en-US" dirty="0" smtClean="0"/>
              <a:t>Independent Learning Contract</a:t>
            </a:r>
            <a:endParaRPr lang="en-US" dirty="0"/>
          </a:p>
        </p:txBody>
      </p:sp>
      <p:sp>
        <p:nvSpPr>
          <p:cNvPr id="6" name="TextBox 5"/>
          <p:cNvSpPr txBox="1"/>
          <p:nvPr/>
        </p:nvSpPr>
        <p:spPr>
          <a:xfrm>
            <a:off x="789911" y="1838269"/>
            <a:ext cx="7806184" cy="4154983"/>
          </a:xfrm>
          <a:prstGeom prst="rect">
            <a:avLst/>
          </a:prstGeom>
          <a:noFill/>
        </p:spPr>
        <p:txBody>
          <a:bodyPr wrap="square" rtlCol="0">
            <a:spAutoFit/>
          </a:bodyPr>
          <a:lstStyle/>
          <a:p>
            <a:endParaRPr lang="en-US" sz="2400" dirty="0" smtClean="0"/>
          </a:p>
          <a:p>
            <a:r>
              <a:rPr lang="en-US" sz="2400" dirty="0" smtClean="0"/>
              <a:t>In this quarter long internship, Cut Flowers: Cultivation, Marketing and Culture, the student will work closely with a small-scale, sustainability-minded cut flower farm to gain skills in growing, harvesting and preparing cut flowers for sale. The student will explore agricultural concepts through on-farm experiences and through various texts. Academic learning will also focus on the cultural significance of flowers in various times and places. The student will submit weekly reflection writings, a 5 page synthesis paper at the end of the quarter and give a final presentation.</a:t>
            </a:r>
            <a:endParaRPr lang="en-US" sz="2400" dirty="0"/>
          </a:p>
        </p:txBody>
      </p:sp>
      <p:sp>
        <p:nvSpPr>
          <p:cNvPr id="7" name="TextBox 6"/>
          <p:cNvSpPr txBox="1"/>
          <p:nvPr/>
        </p:nvSpPr>
        <p:spPr>
          <a:xfrm>
            <a:off x="3407461" y="1607436"/>
            <a:ext cx="1982523" cy="461665"/>
          </a:xfrm>
          <a:prstGeom prst="rect">
            <a:avLst/>
          </a:prstGeom>
          <a:noFill/>
        </p:spPr>
        <p:txBody>
          <a:bodyPr wrap="square" rtlCol="0">
            <a:spAutoFit/>
          </a:bodyPr>
          <a:lstStyle/>
          <a:p>
            <a:pPr algn="ctr"/>
            <a:r>
              <a:rPr lang="en-US" sz="2400" dirty="0" smtClean="0">
                <a:solidFill>
                  <a:schemeClr val="tx1">
                    <a:lumMod val="50000"/>
                    <a:lumOff val="50000"/>
                  </a:schemeClr>
                </a:solidFill>
              </a:rPr>
              <a:t>Description:</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4203138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199342"/>
            <a:ext cx="7772400" cy="1470025"/>
          </a:xfrm>
        </p:spPr>
        <p:txBody>
          <a:bodyPr/>
          <a:lstStyle/>
          <a:p>
            <a:r>
              <a:rPr lang="en-US" dirty="0" smtClean="0"/>
              <a:t>August Farm</a:t>
            </a:r>
            <a:endParaRPr lang="en-US" dirty="0"/>
          </a:p>
        </p:txBody>
      </p:sp>
      <p:sp>
        <p:nvSpPr>
          <p:cNvPr id="4" name="TextBox 3"/>
          <p:cNvSpPr txBox="1"/>
          <p:nvPr/>
        </p:nvSpPr>
        <p:spPr>
          <a:xfrm>
            <a:off x="356235" y="1641893"/>
            <a:ext cx="4507142" cy="4893648"/>
          </a:xfrm>
          <a:prstGeom prst="rect">
            <a:avLst/>
          </a:prstGeom>
          <a:noFill/>
        </p:spPr>
        <p:txBody>
          <a:bodyPr wrap="square" rtlCol="0">
            <a:spAutoFit/>
          </a:bodyPr>
          <a:lstStyle/>
          <a:p>
            <a:pPr algn="ctr"/>
            <a:r>
              <a:rPr lang="en-US" sz="2000" dirty="0" smtClean="0"/>
              <a:t>A small livestock and cut flower farm owned and operated by Marianne </a:t>
            </a:r>
            <a:r>
              <a:rPr lang="en-US" sz="2000" dirty="0" err="1" smtClean="0"/>
              <a:t>Copene</a:t>
            </a:r>
            <a:r>
              <a:rPr lang="en-US" sz="2000" dirty="0" smtClean="0"/>
              <a:t> and Liza Judge in Rochester, Washington.</a:t>
            </a:r>
          </a:p>
          <a:p>
            <a:endParaRPr lang="en-US" dirty="0"/>
          </a:p>
          <a:p>
            <a:pPr marL="285750" indent="-285750">
              <a:buFont typeface="Arial"/>
              <a:buChar char="•"/>
            </a:pPr>
            <a:r>
              <a:rPr lang="en-US" dirty="0" smtClean="0"/>
              <a:t>Animals (chickens, sheep, pigs) are pasture-raised with a diet of grass/local, organic feed</a:t>
            </a:r>
          </a:p>
          <a:p>
            <a:pPr marL="285750" indent="-285750">
              <a:buFont typeface="Arial"/>
              <a:buChar char="•"/>
            </a:pPr>
            <a:r>
              <a:rPr lang="en-US" dirty="0" smtClean="0"/>
              <a:t>Flowers are grown without use of chemicals</a:t>
            </a:r>
          </a:p>
          <a:p>
            <a:pPr marL="285750" indent="-285750">
              <a:buFont typeface="Arial"/>
              <a:buChar char="•"/>
            </a:pPr>
            <a:r>
              <a:rPr lang="en-US" dirty="0" smtClean="0"/>
              <a:t>Not certified organic</a:t>
            </a:r>
          </a:p>
          <a:p>
            <a:pPr marL="285750" indent="-285750">
              <a:buFont typeface="Arial"/>
              <a:buChar char="•"/>
            </a:pPr>
            <a:r>
              <a:rPr lang="en-US" dirty="0" smtClean="0"/>
              <a:t>1 acre in flower production (double from last year)</a:t>
            </a:r>
          </a:p>
          <a:p>
            <a:pPr marL="285750" indent="-285750">
              <a:buFont typeface="Arial"/>
              <a:buChar char="•"/>
            </a:pPr>
            <a:r>
              <a:rPr lang="en-US" dirty="0" smtClean="0"/>
              <a:t>Sites: August Farm &amp; The scatter creek conservatory land trust</a:t>
            </a:r>
          </a:p>
          <a:p>
            <a:pPr marL="285750" indent="-285750">
              <a:buFont typeface="Arial"/>
              <a:buChar char="•"/>
            </a:pPr>
            <a:r>
              <a:rPr lang="en-US" dirty="0" smtClean="0"/>
              <a:t>Markets: CSA (30-50 shares), Olympia Farmers Market, Portland Flower Market, Bar Francis Pop up, Milk Glass </a:t>
            </a:r>
            <a:r>
              <a:rPr lang="en-US" dirty="0" err="1" smtClean="0"/>
              <a:t>Mrkt</a:t>
            </a:r>
            <a:r>
              <a:rPr lang="en-US" dirty="0" smtClean="0"/>
              <a:t> Weddings, (</a:t>
            </a:r>
            <a:r>
              <a:rPr lang="en-US" dirty="0" err="1" smtClean="0"/>
              <a:t>seattle</a:t>
            </a:r>
            <a:r>
              <a:rPr lang="en-US" dirty="0" smtClean="0"/>
              <a:t>??)</a:t>
            </a:r>
          </a:p>
          <a:p>
            <a:pPr marL="285750" indent="-285750">
              <a:buFontTx/>
              <a:buChar char="-"/>
            </a:pPr>
            <a:endParaRPr lang="en-US" dirty="0"/>
          </a:p>
        </p:txBody>
      </p:sp>
      <p:pic>
        <p:nvPicPr>
          <p:cNvPr id="6" name="Picture 5" descr="static1.squarespac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9233" y="2870806"/>
            <a:ext cx="2635663" cy="3295403"/>
          </a:xfrm>
          <a:prstGeom prst="rect">
            <a:avLst/>
          </a:prstGeom>
        </p:spPr>
      </p:pic>
      <p:sp>
        <p:nvSpPr>
          <p:cNvPr id="7" name="TextBox 6"/>
          <p:cNvSpPr txBox="1"/>
          <p:nvPr/>
        </p:nvSpPr>
        <p:spPr>
          <a:xfrm>
            <a:off x="5715242" y="6266280"/>
            <a:ext cx="2338758" cy="230832"/>
          </a:xfrm>
          <a:prstGeom prst="rect">
            <a:avLst/>
          </a:prstGeom>
          <a:noFill/>
        </p:spPr>
        <p:txBody>
          <a:bodyPr wrap="square" rtlCol="0">
            <a:spAutoFit/>
          </a:bodyPr>
          <a:lstStyle/>
          <a:p>
            <a:r>
              <a:rPr lang="en-US" sz="900" dirty="0" smtClean="0"/>
              <a:t>Photo from august-</a:t>
            </a:r>
            <a:r>
              <a:rPr lang="en-US" sz="900" dirty="0" err="1" smtClean="0"/>
              <a:t>farm.com</a:t>
            </a:r>
            <a:r>
              <a:rPr lang="en-US" sz="900" dirty="0" smtClean="0"/>
              <a:t> with permission</a:t>
            </a:r>
            <a:endParaRPr lang="en-US" sz="900" dirty="0"/>
          </a:p>
        </p:txBody>
      </p:sp>
    </p:spTree>
    <p:extLst>
      <p:ext uri="{BB962C8B-B14F-4D97-AF65-F5344CB8AC3E}">
        <p14:creationId xmlns:p14="http://schemas.microsoft.com/office/powerpoint/2010/main" val="23790046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descr="Screen Shot 2017-06-05 at 7.45.2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3004" y="2868280"/>
            <a:ext cx="3940113" cy="3250093"/>
          </a:xfrm>
          <a:prstGeom prst="rect">
            <a:avLst/>
          </a:prstGeom>
        </p:spPr>
      </p:pic>
      <p:pic>
        <p:nvPicPr>
          <p:cNvPr id="6" name="Picture 5" descr="Screen Shot 2017-06-05 at 7.45.0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096" y="526644"/>
            <a:ext cx="4011511" cy="3336155"/>
          </a:xfrm>
          <a:prstGeom prst="rect">
            <a:avLst/>
          </a:prstGeom>
        </p:spPr>
      </p:pic>
    </p:spTree>
    <p:extLst>
      <p:ext uri="{BB962C8B-B14F-4D97-AF65-F5344CB8AC3E}">
        <p14:creationId xmlns:p14="http://schemas.microsoft.com/office/powerpoint/2010/main" val="2382202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161166"/>
            <a:ext cx="7772400" cy="783697"/>
          </a:xfrm>
        </p:spPr>
        <p:txBody>
          <a:bodyPr/>
          <a:lstStyle/>
          <a:p>
            <a:r>
              <a:rPr lang="en-US" dirty="0" smtClean="0"/>
              <a:t>Project Posts</a:t>
            </a:r>
            <a:endParaRPr lang="en-US" dirty="0"/>
          </a:p>
        </p:txBody>
      </p:sp>
      <p:sp>
        <p:nvSpPr>
          <p:cNvPr id="3" name="Subtitle 2"/>
          <p:cNvSpPr>
            <a:spLocks noGrp="1"/>
          </p:cNvSpPr>
          <p:nvPr>
            <p:ph type="subTitle" idx="1"/>
          </p:nvPr>
        </p:nvSpPr>
        <p:spPr>
          <a:xfrm>
            <a:off x="2023251" y="929562"/>
            <a:ext cx="5195037" cy="935847"/>
          </a:xfrm>
        </p:spPr>
        <p:txBody>
          <a:bodyPr>
            <a:normAutofit/>
          </a:bodyPr>
          <a:lstStyle/>
          <a:p>
            <a:r>
              <a:rPr lang="en-US" dirty="0" smtClean="0"/>
              <a:t>Week 1: </a:t>
            </a:r>
            <a:endParaRPr lang="en-US" dirty="0"/>
          </a:p>
        </p:txBody>
      </p:sp>
      <p:sp>
        <p:nvSpPr>
          <p:cNvPr id="4" name="TextBox 3"/>
          <p:cNvSpPr txBox="1"/>
          <p:nvPr/>
        </p:nvSpPr>
        <p:spPr>
          <a:xfrm>
            <a:off x="133672" y="1865409"/>
            <a:ext cx="4104442" cy="4247317"/>
          </a:xfrm>
          <a:prstGeom prst="rect">
            <a:avLst/>
          </a:prstGeom>
          <a:noFill/>
        </p:spPr>
        <p:txBody>
          <a:bodyPr wrap="square" rtlCol="0">
            <a:spAutoFit/>
          </a:bodyPr>
          <a:lstStyle/>
          <a:p>
            <a:r>
              <a:rPr lang="en-US" dirty="0" smtClean="0"/>
              <a:t>“I snipped and collected large armfuls of zinnias and sunflowers and put them in buckets. I learned that the smell from the center of sunflowers transports me to some unknown childhood memory. There was a debate between members of the farm crew about the importance growing flowers on the farm. Some argued it was arbitrary and tedious – they didn’t want anything to do with them. Flowers don’t serve a real purpose, they’d say. You can’t be nourished from flowers in the same way as vegetables. At the time I didn’t have a good counter argument – but I did know that I loved working with flowers.”</a:t>
            </a:r>
            <a:endParaRPr lang="en-US" dirty="0"/>
          </a:p>
        </p:txBody>
      </p:sp>
      <p:sp>
        <p:nvSpPr>
          <p:cNvPr id="6" name="TextBox 5"/>
          <p:cNvSpPr txBox="1"/>
          <p:nvPr/>
        </p:nvSpPr>
        <p:spPr>
          <a:xfrm>
            <a:off x="4973296" y="1462681"/>
            <a:ext cx="3794673" cy="2031325"/>
          </a:xfrm>
          <a:prstGeom prst="rect">
            <a:avLst/>
          </a:prstGeom>
          <a:noFill/>
        </p:spPr>
        <p:txBody>
          <a:bodyPr wrap="square" rtlCol="0">
            <a:spAutoFit/>
          </a:bodyPr>
          <a:lstStyle/>
          <a:p>
            <a:r>
              <a:rPr lang="en-US" dirty="0" smtClean="0"/>
              <a:t>“Mar shared a bit about her journey of feeling validation in doing what they do and about using privilege and not getting stuck in an apologetic mindset. …How to make a ‘luxury item more accessible?’”</a:t>
            </a:r>
          </a:p>
          <a:p>
            <a:endParaRPr lang="en-US" dirty="0" smtClean="0"/>
          </a:p>
        </p:txBody>
      </p:sp>
      <p:pic>
        <p:nvPicPr>
          <p:cNvPr id="8" name="Picture 7" descr="IMG_014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46700" y="3199705"/>
            <a:ext cx="3211500" cy="2408626"/>
          </a:xfrm>
          <a:prstGeom prst="rect">
            <a:avLst/>
          </a:prstGeom>
        </p:spPr>
      </p:pic>
      <p:pic>
        <p:nvPicPr>
          <p:cNvPr id="7" name="Picture 6" descr="IMG_014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8114" y="3494006"/>
            <a:ext cx="2231004" cy="2974672"/>
          </a:xfrm>
          <a:prstGeom prst="rect">
            <a:avLst/>
          </a:prstGeom>
        </p:spPr>
      </p:pic>
    </p:spTree>
    <p:extLst>
      <p:ext uri="{BB962C8B-B14F-4D97-AF65-F5344CB8AC3E}">
        <p14:creationId xmlns:p14="http://schemas.microsoft.com/office/powerpoint/2010/main" val="9077639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133692"/>
            <a:ext cx="7662480" cy="762493"/>
          </a:xfrm>
        </p:spPr>
        <p:txBody>
          <a:bodyPr/>
          <a:lstStyle/>
          <a:p>
            <a:r>
              <a:rPr lang="en-US" dirty="0" smtClean="0"/>
              <a:t>Project Posts</a:t>
            </a:r>
            <a:endParaRPr lang="en-US" dirty="0"/>
          </a:p>
        </p:txBody>
      </p:sp>
      <p:sp>
        <p:nvSpPr>
          <p:cNvPr id="3" name="Subtitle 2"/>
          <p:cNvSpPr>
            <a:spLocks noGrp="1"/>
          </p:cNvSpPr>
          <p:nvPr>
            <p:ph type="subTitle" idx="1"/>
          </p:nvPr>
        </p:nvSpPr>
        <p:spPr>
          <a:xfrm>
            <a:off x="2023251" y="896185"/>
            <a:ext cx="5195037" cy="935847"/>
          </a:xfrm>
        </p:spPr>
        <p:txBody>
          <a:bodyPr>
            <a:normAutofit/>
          </a:bodyPr>
          <a:lstStyle/>
          <a:p>
            <a:r>
              <a:rPr lang="en-US" dirty="0" smtClean="0"/>
              <a:t>Week 3 - Roses! </a:t>
            </a:r>
            <a:endParaRPr lang="en-US" dirty="0"/>
          </a:p>
        </p:txBody>
      </p:sp>
      <p:sp>
        <p:nvSpPr>
          <p:cNvPr id="4" name="TextBox 3"/>
          <p:cNvSpPr txBox="1"/>
          <p:nvPr/>
        </p:nvSpPr>
        <p:spPr>
          <a:xfrm>
            <a:off x="294281" y="1143731"/>
            <a:ext cx="3934069" cy="3693319"/>
          </a:xfrm>
          <a:prstGeom prst="rect">
            <a:avLst/>
          </a:prstGeom>
          <a:noFill/>
        </p:spPr>
        <p:txBody>
          <a:bodyPr wrap="square" rtlCol="0">
            <a:spAutoFit/>
          </a:bodyPr>
          <a:lstStyle/>
          <a:p>
            <a:r>
              <a:rPr lang="en-US" b="1" dirty="0" smtClean="0"/>
              <a:t>The Process:</a:t>
            </a:r>
          </a:p>
          <a:p>
            <a:pPr marL="285750" indent="-285750">
              <a:buFont typeface="Arial"/>
              <a:buChar char="•"/>
            </a:pPr>
            <a:r>
              <a:rPr lang="en-US" dirty="0" smtClean="0"/>
              <a:t>125 rose bushes – 5 varieties</a:t>
            </a:r>
          </a:p>
          <a:p>
            <a:pPr marL="285750" indent="-285750">
              <a:buFont typeface="Arial"/>
              <a:buChar char="•"/>
            </a:pPr>
            <a:r>
              <a:rPr lang="en-US" dirty="0" smtClean="0"/>
              <a:t>Each plant gets it’s own 2X2X2 (approximate) hole, variations as needed.</a:t>
            </a:r>
          </a:p>
          <a:p>
            <a:pPr marL="285750" indent="-285750">
              <a:buFont typeface="Arial"/>
              <a:buChar char="•"/>
            </a:pPr>
            <a:r>
              <a:rPr lang="en-US" dirty="0" smtClean="0"/>
              <a:t>Roots should not be bent.</a:t>
            </a:r>
          </a:p>
          <a:p>
            <a:pPr marL="285750" indent="-285750">
              <a:buFont typeface="Arial"/>
              <a:buChar char="•"/>
            </a:pPr>
            <a:r>
              <a:rPr lang="en-US" dirty="0" smtClean="0"/>
              <a:t>Graft union should be at ground level.</a:t>
            </a:r>
          </a:p>
          <a:p>
            <a:pPr marL="285750" indent="-285750">
              <a:buFont typeface="Arial"/>
              <a:buChar char="•"/>
            </a:pPr>
            <a:r>
              <a:rPr lang="en-US" dirty="0" smtClean="0"/>
              <a:t>Build cone out of earth for roots to rest on.</a:t>
            </a:r>
          </a:p>
          <a:p>
            <a:pPr marL="285750" indent="-285750">
              <a:buFont typeface="Arial"/>
              <a:buChar char="•"/>
            </a:pPr>
            <a:r>
              <a:rPr lang="en-US" dirty="0" smtClean="0"/>
              <a:t> Tack down, add amendments (worm meal, compost, fish meal), fill in the rest of the way, sprinkle with more amendments.</a:t>
            </a:r>
          </a:p>
        </p:txBody>
      </p:sp>
      <p:pic>
        <p:nvPicPr>
          <p:cNvPr id="7" name="Picture 6" descr="IMG_009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29143" y="379839"/>
            <a:ext cx="2178289" cy="2904385"/>
          </a:xfrm>
          <a:prstGeom prst="rect">
            <a:avLst/>
          </a:prstGeom>
        </p:spPr>
        <p:style>
          <a:lnRef idx="2">
            <a:schemeClr val="dk1"/>
          </a:lnRef>
          <a:fillRef idx="1">
            <a:schemeClr val="lt1"/>
          </a:fillRef>
          <a:effectRef idx="0">
            <a:schemeClr val="dk1"/>
          </a:effectRef>
          <a:fontRef idx="minor">
            <a:schemeClr val="dk1"/>
          </a:fontRef>
        </p:style>
      </p:pic>
      <p:pic>
        <p:nvPicPr>
          <p:cNvPr id="8" name="Picture 7" descr="IMG_008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4837050"/>
            <a:ext cx="4011511" cy="1666002"/>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4697311" y="3152955"/>
            <a:ext cx="4073464" cy="3416320"/>
          </a:xfrm>
          <a:prstGeom prst="rect">
            <a:avLst/>
          </a:prstGeom>
          <a:noFill/>
        </p:spPr>
        <p:txBody>
          <a:bodyPr wrap="square" rtlCol="0">
            <a:spAutoFit/>
          </a:bodyPr>
          <a:lstStyle/>
          <a:p>
            <a:r>
              <a:rPr lang="en-US" b="1" dirty="0" smtClean="0"/>
              <a:t>Thoughts:</a:t>
            </a:r>
          </a:p>
          <a:p>
            <a:r>
              <a:rPr lang="en-US" dirty="0" smtClean="0"/>
              <a:t>How do I pay attention to different tasks? With something more permanent such as a perennial rose garden, it’s important to remember every little step affects the end result and the end result will be around longer than annual crops. In this way, digging hole after hole, building little cones of earth, placing the roots down into the soil in just the right way… these things all become mediation and practice of having awareness of the moment.</a:t>
            </a:r>
            <a:endParaRPr lang="en-US" dirty="0"/>
          </a:p>
        </p:txBody>
      </p:sp>
    </p:spTree>
    <p:extLst>
      <p:ext uri="{BB962C8B-B14F-4D97-AF65-F5344CB8AC3E}">
        <p14:creationId xmlns:p14="http://schemas.microsoft.com/office/powerpoint/2010/main" val="1007622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902638" y="133692"/>
            <a:ext cx="7321734" cy="847947"/>
          </a:xfrm>
        </p:spPr>
        <p:txBody>
          <a:bodyPr/>
          <a:lstStyle/>
          <a:p>
            <a:r>
              <a:rPr lang="en-US" dirty="0" smtClean="0"/>
              <a:t>Project Posts</a:t>
            </a:r>
            <a:endParaRPr lang="en-US" dirty="0"/>
          </a:p>
        </p:txBody>
      </p:sp>
      <p:sp>
        <p:nvSpPr>
          <p:cNvPr id="3" name="Subtitle 2"/>
          <p:cNvSpPr>
            <a:spLocks noGrp="1"/>
          </p:cNvSpPr>
          <p:nvPr>
            <p:ph type="subTitle" idx="1"/>
          </p:nvPr>
        </p:nvSpPr>
        <p:spPr>
          <a:xfrm>
            <a:off x="489893" y="859932"/>
            <a:ext cx="8199133" cy="689023"/>
          </a:xfrm>
        </p:spPr>
        <p:txBody>
          <a:bodyPr>
            <a:normAutofit/>
          </a:bodyPr>
          <a:lstStyle/>
          <a:p>
            <a:r>
              <a:rPr lang="en-US" dirty="0" smtClean="0"/>
              <a:t>Week 7</a:t>
            </a:r>
            <a:endParaRPr lang="en-US" dirty="0"/>
          </a:p>
        </p:txBody>
      </p:sp>
      <p:sp>
        <p:nvSpPr>
          <p:cNvPr id="4" name="TextBox 3"/>
          <p:cNvSpPr txBox="1"/>
          <p:nvPr/>
        </p:nvSpPr>
        <p:spPr>
          <a:xfrm>
            <a:off x="5808583" y="1246504"/>
            <a:ext cx="3180859" cy="4801315"/>
          </a:xfrm>
          <a:prstGeom prst="rect">
            <a:avLst/>
          </a:prstGeom>
          <a:noFill/>
        </p:spPr>
        <p:txBody>
          <a:bodyPr wrap="square" rtlCol="0">
            <a:spAutoFit/>
          </a:bodyPr>
          <a:lstStyle/>
          <a:p>
            <a:r>
              <a:rPr lang="en-US" b="1" dirty="0" smtClean="0"/>
              <a:t>Things to think about:</a:t>
            </a:r>
          </a:p>
          <a:p>
            <a:pPr marL="285750" indent="-285750">
              <a:buFont typeface="Arial"/>
              <a:buChar char="•"/>
            </a:pPr>
            <a:r>
              <a:rPr lang="en-US" dirty="0" smtClean="0"/>
              <a:t>land: location, resources available, types of infrastructure possible, community, etc.</a:t>
            </a:r>
          </a:p>
          <a:p>
            <a:pPr marL="285750" indent="-285750">
              <a:buFont typeface="Arial"/>
              <a:buChar char="•"/>
            </a:pPr>
            <a:r>
              <a:rPr lang="en-US" dirty="0" smtClean="0"/>
              <a:t>partner/s / co-owner</a:t>
            </a:r>
          </a:p>
          <a:p>
            <a:pPr marL="285750" indent="-285750">
              <a:buFont typeface="Arial"/>
              <a:buChar char="•"/>
            </a:pPr>
            <a:r>
              <a:rPr lang="en-US" dirty="0" smtClean="0"/>
              <a:t>employees/interns</a:t>
            </a:r>
          </a:p>
          <a:p>
            <a:pPr marL="285750" indent="-285750">
              <a:buFont typeface="Arial"/>
              <a:buChar char="•"/>
            </a:pPr>
            <a:r>
              <a:rPr lang="en-US" dirty="0" smtClean="0"/>
              <a:t>what do we grow? what works well in this area AND what will sell?</a:t>
            </a:r>
          </a:p>
          <a:p>
            <a:pPr marL="285750" indent="-285750">
              <a:buFont typeface="Arial"/>
              <a:buChar char="•"/>
            </a:pPr>
            <a:r>
              <a:rPr lang="en-US" dirty="0" smtClean="0"/>
              <a:t>who are our customers? community partners?</a:t>
            </a:r>
          </a:p>
          <a:p>
            <a:pPr marL="285750" indent="-285750">
              <a:buFont typeface="Arial"/>
              <a:buChar char="•"/>
            </a:pPr>
            <a:r>
              <a:rPr lang="en-US" dirty="0" smtClean="0"/>
              <a:t>what is your style?</a:t>
            </a:r>
          </a:p>
          <a:p>
            <a:pPr marL="285750" indent="-285750">
              <a:buFont typeface="Arial"/>
              <a:buChar char="•"/>
            </a:pPr>
            <a:r>
              <a:rPr lang="en-US" dirty="0" smtClean="0"/>
              <a:t>how can I use the platform of farmer/florist to actively participate in making positive change</a:t>
            </a:r>
            <a:endParaRPr lang="en-US" dirty="0"/>
          </a:p>
        </p:txBody>
      </p:sp>
      <p:sp>
        <p:nvSpPr>
          <p:cNvPr id="6" name="TextBox 5"/>
          <p:cNvSpPr txBox="1"/>
          <p:nvPr/>
        </p:nvSpPr>
        <p:spPr>
          <a:xfrm>
            <a:off x="133672" y="1431998"/>
            <a:ext cx="5411197" cy="2862323"/>
          </a:xfrm>
          <a:prstGeom prst="rect">
            <a:avLst/>
          </a:prstGeom>
          <a:noFill/>
        </p:spPr>
        <p:txBody>
          <a:bodyPr wrap="square" rtlCol="0">
            <a:spAutoFit/>
          </a:bodyPr>
          <a:lstStyle/>
          <a:p>
            <a:pPr algn="ctr"/>
            <a:r>
              <a:rPr lang="en-US" dirty="0" smtClean="0"/>
              <a:t>"Flowers are unlike other frequently studied commodities such as food and clothing, because they are not necessary to life: they have no utilitarian function. For those who consume them, the function of fresh-cut flower is always to express cultural or social meaning. Fresh flower laid on a grave, for example, demonstrate the cultural importance of honoring the dead. When people decorate spaces - whether church or ballroom-with extravagant displays of flowers, they signal aspects of identity and social status." (Ziegler 2007:7)</a:t>
            </a:r>
            <a:endParaRPr lang="en-US" dirty="0"/>
          </a:p>
        </p:txBody>
      </p:sp>
      <p:pic>
        <p:nvPicPr>
          <p:cNvPr id="8" name="Picture 7" descr="IMG_004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9091" y="4025351"/>
            <a:ext cx="1809492" cy="2412656"/>
          </a:xfrm>
          <a:prstGeom prst="rect">
            <a:avLst/>
          </a:prstGeom>
        </p:spPr>
      </p:pic>
      <p:pic>
        <p:nvPicPr>
          <p:cNvPr id="7" name="Picture 6" descr="IMG_002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7727" y="4294321"/>
            <a:ext cx="3066715" cy="2298581"/>
          </a:xfrm>
          <a:prstGeom prst="rect">
            <a:avLst/>
          </a:prstGeom>
        </p:spPr>
      </p:pic>
    </p:spTree>
    <p:extLst>
      <p:ext uri="{BB962C8B-B14F-4D97-AF65-F5344CB8AC3E}">
        <p14:creationId xmlns:p14="http://schemas.microsoft.com/office/powerpoint/2010/main" val="802057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3672" y="133692"/>
            <a:ext cx="8855770" cy="6567637"/>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693216" y="0"/>
            <a:ext cx="5648980" cy="1064718"/>
          </a:xfrm>
        </p:spPr>
        <p:txBody>
          <a:bodyPr/>
          <a:lstStyle/>
          <a:p>
            <a:r>
              <a:rPr lang="en-US" dirty="0" smtClean="0"/>
              <a:t>Project Posts</a:t>
            </a:r>
            <a:endParaRPr lang="en-US" dirty="0"/>
          </a:p>
        </p:txBody>
      </p:sp>
      <p:sp>
        <p:nvSpPr>
          <p:cNvPr id="3" name="Subtitle 2"/>
          <p:cNvSpPr>
            <a:spLocks noGrp="1"/>
          </p:cNvSpPr>
          <p:nvPr>
            <p:ph type="subTitle" idx="1"/>
          </p:nvPr>
        </p:nvSpPr>
        <p:spPr>
          <a:xfrm>
            <a:off x="1868366" y="897434"/>
            <a:ext cx="5195037" cy="935847"/>
          </a:xfrm>
        </p:spPr>
        <p:txBody>
          <a:bodyPr>
            <a:normAutofit/>
          </a:bodyPr>
          <a:lstStyle/>
          <a:p>
            <a:r>
              <a:rPr lang="en-US" dirty="0" smtClean="0"/>
              <a:t>Week 8 </a:t>
            </a:r>
            <a:endParaRPr lang="en-US" dirty="0"/>
          </a:p>
        </p:txBody>
      </p:sp>
      <p:sp>
        <p:nvSpPr>
          <p:cNvPr id="4" name="TextBox 3"/>
          <p:cNvSpPr txBox="1"/>
          <p:nvPr/>
        </p:nvSpPr>
        <p:spPr>
          <a:xfrm>
            <a:off x="357234" y="1610914"/>
            <a:ext cx="3499725" cy="4524316"/>
          </a:xfrm>
          <a:prstGeom prst="rect">
            <a:avLst/>
          </a:prstGeom>
          <a:noFill/>
        </p:spPr>
        <p:txBody>
          <a:bodyPr wrap="square" rtlCol="0">
            <a:spAutoFit/>
          </a:bodyPr>
          <a:lstStyle/>
          <a:p>
            <a:r>
              <a:rPr lang="en-US" dirty="0" smtClean="0"/>
              <a:t>“One reason I enjoy farm work so much is because I have time to reflect on life and the natural world while I am feeling fully in my body, molding the natural world as though an art medium. I have realized that I am drawn to working with flowers because, in some ways, it marries the worlds of art and farming. The practical, task-at-hand, physical-labor-loving part of myself and the artistic, creative, fine-detail sides of myself are both exercised through the growing and arranging of flowers.”</a:t>
            </a:r>
          </a:p>
          <a:p>
            <a:endParaRPr lang="en-US" dirty="0"/>
          </a:p>
        </p:txBody>
      </p:sp>
      <p:pic>
        <p:nvPicPr>
          <p:cNvPr id="6" name="Picture 5" descr="IMG_003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14896" y="1610913"/>
            <a:ext cx="3625233" cy="48336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901264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prstGeom>
          <a:solidFill>
            <a:srgbClr val="FFECCC"/>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794999" y="-2209"/>
            <a:ext cx="1781174" cy="699239"/>
          </a:xfrm>
        </p:spPr>
        <p:txBody>
          <a:bodyPr>
            <a:normAutofit fontScale="90000"/>
          </a:bodyPr>
          <a:lstStyle/>
          <a:p>
            <a:r>
              <a:rPr lang="en-US" sz="2700" dirty="0" smtClean="0"/>
              <a:t>Peonies</a:t>
            </a:r>
            <a:r>
              <a:rPr lang="en-US" dirty="0" smtClean="0"/>
              <a:t> </a:t>
            </a:r>
            <a:endParaRPr lang="en-US" dirty="0"/>
          </a:p>
        </p:txBody>
      </p:sp>
      <p:sp>
        <p:nvSpPr>
          <p:cNvPr id="4" name="TextBox 3"/>
          <p:cNvSpPr txBox="1"/>
          <p:nvPr/>
        </p:nvSpPr>
        <p:spPr>
          <a:xfrm>
            <a:off x="0" y="871773"/>
            <a:ext cx="7364764" cy="5355313"/>
          </a:xfrm>
          <a:prstGeom prst="rect">
            <a:avLst/>
          </a:prstGeom>
          <a:noFill/>
        </p:spPr>
        <p:txBody>
          <a:bodyPr wrap="square" rtlCol="0">
            <a:spAutoFit/>
          </a:bodyPr>
          <a:lstStyle/>
          <a:p>
            <a:r>
              <a:rPr lang="en-US" dirty="0" smtClean="0"/>
              <a:t>This morning the green fists of the peonies are getting ready </a:t>
            </a:r>
          </a:p>
          <a:p>
            <a:r>
              <a:rPr lang="en-US" dirty="0" smtClean="0"/>
              <a:t>to break my heart</a:t>
            </a:r>
          </a:p>
          <a:p>
            <a:r>
              <a:rPr lang="en-US" dirty="0" smtClean="0"/>
              <a:t>as the sun rises, </a:t>
            </a:r>
          </a:p>
          <a:p>
            <a:r>
              <a:rPr lang="en-US" dirty="0" smtClean="0"/>
              <a:t>as the sun strokes them with his old, buttery fingers</a:t>
            </a:r>
          </a:p>
          <a:p>
            <a:r>
              <a:rPr lang="en-US" dirty="0" smtClean="0"/>
              <a:t>and they open– </a:t>
            </a:r>
          </a:p>
          <a:p>
            <a:r>
              <a:rPr lang="en-US" dirty="0" smtClean="0"/>
              <a:t>pools of lace, </a:t>
            </a:r>
          </a:p>
          <a:p>
            <a:r>
              <a:rPr lang="en-US" dirty="0" smtClean="0"/>
              <a:t>white and pink–</a:t>
            </a:r>
          </a:p>
          <a:p>
            <a:r>
              <a:rPr lang="en-US" dirty="0" smtClean="0"/>
              <a:t>and all day the black ants climb over them, </a:t>
            </a:r>
          </a:p>
          <a:p>
            <a:r>
              <a:rPr lang="en-US" dirty="0" smtClean="0"/>
              <a:t>boring their deep and mysterious holes</a:t>
            </a:r>
          </a:p>
          <a:p>
            <a:r>
              <a:rPr lang="en-US" dirty="0" smtClean="0"/>
              <a:t>into the curls, </a:t>
            </a:r>
          </a:p>
          <a:p>
            <a:r>
              <a:rPr lang="en-US" dirty="0" smtClean="0"/>
              <a:t>craving the sweet sap, </a:t>
            </a:r>
          </a:p>
          <a:p>
            <a:r>
              <a:rPr lang="en-US" dirty="0" smtClean="0"/>
              <a:t>taking it away</a:t>
            </a:r>
          </a:p>
          <a:p>
            <a:r>
              <a:rPr lang="en-US" dirty="0" smtClean="0"/>
              <a:t>to their dark, underground cities– </a:t>
            </a:r>
          </a:p>
          <a:p>
            <a:r>
              <a:rPr lang="en-US" dirty="0" smtClean="0"/>
              <a:t>and all day</a:t>
            </a:r>
          </a:p>
          <a:p>
            <a:r>
              <a:rPr lang="en-US" dirty="0" smtClean="0"/>
              <a:t>under the shifty wind, </a:t>
            </a:r>
          </a:p>
          <a:p>
            <a:r>
              <a:rPr lang="en-US" dirty="0" smtClean="0"/>
              <a:t>as in a dance to the great wedding, </a:t>
            </a:r>
          </a:p>
          <a:p>
            <a:r>
              <a:rPr lang="en-US" dirty="0" smtClean="0"/>
              <a:t>the flowers bend their bright bodies, </a:t>
            </a:r>
          </a:p>
          <a:p>
            <a:r>
              <a:rPr lang="en-US" dirty="0" smtClean="0"/>
              <a:t>and tip their fragrance to the air, </a:t>
            </a:r>
          </a:p>
          <a:p>
            <a:r>
              <a:rPr lang="en-US" dirty="0" smtClean="0"/>
              <a:t>and rise, </a:t>
            </a:r>
          </a:p>
        </p:txBody>
      </p:sp>
      <p:sp>
        <p:nvSpPr>
          <p:cNvPr id="6" name="TextBox 5"/>
          <p:cNvSpPr txBox="1"/>
          <p:nvPr/>
        </p:nvSpPr>
        <p:spPr>
          <a:xfrm>
            <a:off x="3794999" y="875468"/>
            <a:ext cx="5225420" cy="5909311"/>
          </a:xfrm>
          <a:prstGeom prst="rect">
            <a:avLst/>
          </a:prstGeom>
          <a:noFill/>
        </p:spPr>
        <p:txBody>
          <a:bodyPr wrap="square" rtlCol="0">
            <a:spAutoFit/>
          </a:bodyPr>
          <a:lstStyle/>
          <a:p>
            <a:pPr algn="r"/>
            <a:r>
              <a:rPr lang="en-US" dirty="0" smtClean="0"/>
              <a:t>their red stems holding</a:t>
            </a:r>
          </a:p>
          <a:p>
            <a:pPr algn="r"/>
            <a:r>
              <a:rPr lang="en-US" dirty="0" smtClean="0"/>
              <a:t>all that dampness and recklessness</a:t>
            </a:r>
          </a:p>
          <a:p>
            <a:pPr algn="r"/>
            <a:r>
              <a:rPr lang="en-US" dirty="0" smtClean="0"/>
              <a:t>gladly and lightly, </a:t>
            </a:r>
          </a:p>
          <a:p>
            <a:pPr algn="r"/>
            <a:r>
              <a:rPr lang="en-US" dirty="0" smtClean="0"/>
              <a:t>and there it is again– </a:t>
            </a:r>
          </a:p>
          <a:p>
            <a:pPr algn="r"/>
            <a:r>
              <a:rPr lang="en-US" dirty="0" smtClean="0"/>
              <a:t>beauty and brave, the exemplary, </a:t>
            </a:r>
          </a:p>
          <a:p>
            <a:pPr algn="r"/>
            <a:r>
              <a:rPr lang="en-US" dirty="0" smtClean="0"/>
              <a:t>blazing open. </a:t>
            </a:r>
          </a:p>
          <a:p>
            <a:pPr algn="r"/>
            <a:r>
              <a:rPr lang="en-US" dirty="0" smtClean="0"/>
              <a:t>Do you love this world?</a:t>
            </a:r>
          </a:p>
          <a:p>
            <a:pPr algn="r"/>
            <a:r>
              <a:rPr lang="en-US" dirty="0" smtClean="0"/>
              <a:t>Do you cherish your humble and and silky life?</a:t>
            </a:r>
          </a:p>
          <a:p>
            <a:pPr algn="r"/>
            <a:r>
              <a:rPr lang="en-US" dirty="0" smtClean="0"/>
              <a:t>Do you adore the green grass, with its terror beneath?</a:t>
            </a:r>
          </a:p>
          <a:p>
            <a:pPr algn="r"/>
            <a:r>
              <a:rPr lang="en-US" dirty="0" smtClean="0"/>
              <a:t>Do you also hurry, half-dressed and barefoot, into the garden, </a:t>
            </a:r>
          </a:p>
          <a:p>
            <a:pPr algn="r"/>
            <a:r>
              <a:rPr lang="en-US" dirty="0" smtClean="0"/>
              <a:t>and softly, </a:t>
            </a:r>
          </a:p>
          <a:p>
            <a:pPr algn="r"/>
            <a:r>
              <a:rPr lang="en-US" dirty="0" smtClean="0"/>
              <a:t>and exclaiming of their dearness, </a:t>
            </a:r>
          </a:p>
          <a:p>
            <a:pPr algn="r"/>
            <a:r>
              <a:rPr lang="en-US" dirty="0" smtClean="0"/>
              <a:t>fill your arms with the white and pink flowers, </a:t>
            </a:r>
          </a:p>
          <a:p>
            <a:pPr algn="r"/>
            <a:r>
              <a:rPr lang="en-US" dirty="0" smtClean="0"/>
              <a:t>with their honeyed heaviness, their lush trembling, </a:t>
            </a:r>
          </a:p>
          <a:p>
            <a:pPr algn="r"/>
            <a:r>
              <a:rPr lang="en-US" dirty="0" smtClean="0"/>
              <a:t>their eagerness</a:t>
            </a:r>
          </a:p>
          <a:p>
            <a:pPr algn="r"/>
            <a:r>
              <a:rPr lang="en-US" dirty="0" smtClean="0"/>
              <a:t>to be wild and perfect for a moment, before they are </a:t>
            </a:r>
          </a:p>
          <a:p>
            <a:pPr algn="r"/>
            <a:r>
              <a:rPr lang="en-US" dirty="0" smtClean="0"/>
              <a:t>nothing, forever? </a:t>
            </a:r>
          </a:p>
          <a:p>
            <a:pPr algn="r"/>
            <a:r>
              <a:rPr lang="en-US" dirty="0"/>
              <a:t> </a:t>
            </a:r>
            <a:endParaRPr lang="en-US" dirty="0" smtClean="0"/>
          </a:p>
          <a:p>
            <a:pPr algn="r"/>
            <a:r>
              <a:rPr lang="en-US" dirty="0" smtClean="0"/>
              <a:t>– Mary Oliver</a:t>
            </a:r>
          </a:p>
          <a:p>
            <a:endParaRPr lang="en-US" dirty="0"/>
          </a:p>
        </p:txBody>
      </p:sp>
    </p:spTree>
    <p:extLst>
      <p:ext uri="{BB962C8B-B14F-4D97-AF65-F5344CB8AC3E}">
        <p14:creationId xmlns:p14="http://schemas.microsoft.com/office/powerpoint/2010/main" val="37265217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1533</Words>
  <Application>Microsoft Macintosh PowerPoint</Application>
  <PresentationFormat>On-screen Show (4:3)</PresentationFormat>
  <Paragraphs>105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Cut Flowers: Cultivation, Marketing and Culture</vt:lpstr>
      <vt:lpstr>Independent Learning Contract</vt:lpstr>
      <vt:lpstr>August Farm</vt:lpstr>
      <vt:lpstr>PowerPoint Presentation</vt:lpstr>
      <vt:lpstr>Project Posts</vt:lpstr>
      <vt:lpstr>Project Posts</vt:lpstr>
      <vt:lpstr>Project Posts</vt:lpstr>
      <vt:lpstr>Project Posts</vt:lpstr>
      <vt:lpstr>Peonies </vt:lpstr>
      <vt:lpstr>Tasting Labs</vt:lpstr>
      <vt:lpstr>Seminar</vt:lpstr>
      <vt:lpstr>Seminar</vt:lpstr>
      <vt:lpstr>PowerPoint Presentation</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 Flowers: Cultivation, Marketing and Culture</dc:title>
  <dc:creator>Jessica</dc:creator>
  <cp:lastModifiedBy>Jessica</cp:lastModifiedBy>
  <cp:revision>27</cp:revision>
  <dcterms:created xsi:type="dcterms:W3CDTF">2017-06-06T01:09:29Z</dcterms:created>
  <dcterms:modified xsi:type="dcterms:W3CDTF">2017-06-06T07:11:49Z</dcterms:modified>
</cp:coreProperties>
</file>