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5" r:id="rId6"/>
    <p:sldId id="262" r:id="rId7"/>
    <p:sldId id="263" r:id="rId8"/>
    <p:sldId id="264" r:id="rId9"/>
    <p:sldId id="266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>
      <p:cViewPr varScale="1">
        <p:scale>
          <a:sx n="70" d="100"/>
          <a:sy n="70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coursework\1_gCORE\climate_change_results_15\climate_change_results_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coursework\1_gCORE\climate_change_results_15\climate_change_results_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coursework\1_gCORE\climate_change_results_15\climate_change_results_1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coursework\1_gCORE\climate_change_results_15\climate_change_results_1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H:\coursework\1_gCORE\climate_change_results_15\climate_change_results_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Six</a:t>
            </a:r>
            <a:r>
              <a:rPr lang="en-US" baseline="0"/>
              <a:t> Americas 2008</a:t>
            </a:r>
            <a:endParaRPr lang="en-US"/>
          </a:p>
        </c:rich>
      </c:tx>
      <c:layout>
        <c:manualLayout>
          <c:xMode val="edge"/>
          <c:yMode val="edge"/>
          <c:x val="0.30450000000000038"/>
          <c:y val="9.8360627523018967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3055555555555766E-2"/>
          <c:y val="0.28122161088260406"/>
          <c:w val="0.81388888888888955"/>
          <c:h val="0.69611786752782712"/>
        </c:manualLayout>
      </c:layout>
      <c:pie3DChart>
        <c:varyColors val="1"/>
        <c:ser>
          <c:idx val="0"/>
          <c:order val="0"/>
          <c:dLbls>
            <c:dLbl>
              <c:idx val="1"/>
              <c:layout>
                <c:manualLayout>
                  <c:x val="-0.21835411198600174"/>
                  <c:y val="-0.1696042426159970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0.18353751093613299"/>
                  <c:y val="-0.21957425252090362"/>
                </c:manualLayout>
              </c:layout>
              <c:showCatName val="1"/>
              <c:showPercent val="1"/>
            </c:dLbl>
            <c:dLbl>
              <c:idx val="5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'pie chart'!$A$3:$A$8</c:f>
              <c:strCache>
                <c:ptCount val="6"/>
                <c:pt idx="0">
                  <c:v>Alarmed</c:v>
                </c:pt>
                <c:pt idx="1">
                  <c:v>Concerned</c:v>
                </c:pt>
                <c:pt idx="2">
                  <c:v>Cautious</c:v>
                </c:pt>
                <c:pt idx="3">
                  <c:v>Disengaged</c:v>
                </c:pt>
                <c:pt idx="4">
                  <c:v>Doubtful</c:v>
                </c:pt>
                <c:pt idx="5">
                  <c:v>Dismissive</c:v>
                </c:pt>
              </c:strCache>
            </c:strRef>
          </c:cat>
          <c:val>
            <c:numRef>
              <c:f>'pie chart'!$B$3:$B$8</c:f>
              <c:numCache>
                <c:formatCode>General</c:formatCode>
                <c:ptCount val="6"/>
                <c:pt idx="0">
                  <c:v>18</c:v>
                </c:pt>
                <c:pt idx="1">
                  <c:v>33</c:v>
                </c:pt>
                <c:pt idx="2">
                  <c:v>19</c:v>
                </c:pt>
                <c:pt idx="3">
                  <c:v>12</c:v>
                </c:pt>
                <c:pt idx="4">
                  <c:v>11</c:v>
                </c:pt>
                <c:pt idx="5">
                  <c:v>7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Six Americas 2010</a:t>
            </a:r>
          </a:p>
        </c:rich>
      </c:tx>
      <c:layout>
        <c:manualLayout>
          <c:xMode val="edge"/>
          <c:yMode val="edge"/>
          <c:x val="0.32116666666666727"/>
          <c:y val="0.1420765027322404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861111111111108E-2"/>
          <c:y val="0.28486439195100666"/>
          <c:w val="0.81388888888888955"/>
          <c:h val="0.69611835405820177"/>
        </c:manualLayout>
      </c:layout>
      <c:pie3DChart>
        <c:varyColors val="1"/>
        <c:ser>
          <c:idx val="0"/>
          <c:order val="0"/>
          <c:dLbls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'pie chart'!$A$3:$A$8</c:f>
              <c:strCache>
                <c:ptCount val="6"/>
                <c:pt idx="0">
                  <c:v>Alarmed</c:v>
                </c:pt>
                <c:pt idx="1">
                  <c:v>Concerned</c:v>
                </c:pt>
                <c:pt idx="2">
                  <c:v>Cautious</c:v>
                </c:pt>
                <c:pt idx="3">
                  <c:v>Disengaged</c:v>
                </c:pt>
                <c:pt idx="4">
                  <c:v>Doubtful</c:v>
                </c:pt>
                <c:pt idx="5">
                  <c:v>Dismissive</c:v>
                </c:pt>
              </c:strCache>
            </c:strRef>
          </c:cat>
          <c:val>
            <c:numRef>
              <c:f>'pie chart'!$C$3:$C$8</c:f>
              <c:numCache>
                <c:formatCode>General</c:formatCode>
                <c:ptCount val="6"/>
                <c:pt idx="0">
                  <c:v>10</c:v>
                </c:pt>
                <c:pt idx="1">
                  <c:v>29</c:v>
                </c:pt>
                <c:pt idx="2">
                  <c:v>27</c:v>
                </c:pt>
                <c:pt idx="3">
                  <c:v>6</c:v>
                </c:pt>
                <c:pt idx="4">
                  <c:v>13</c:v>
                </c:pt>
                <c:pt idx="5">
                  <c:v>16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Six</a:t>
            </a:r>
            <a:r>
              <a:rPr lang="en-US" baseline="0"/>
              <a:t> Americas 2008</a:t>
            </a:r>
            <a:endParaRPr lang="en-US"/>
          </a:p>
        </c:rich>
      </c:tx>
      <c:layout>
        <c:manualLayout>
          <c:xMode val="edge"/>
          <c:yMode val="edge"/>
          <c:x val="0.30450000000000038"/>
          <c:y val="9.8360627523018967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3055555555555766E-2"/>
          <c:y val="0.28122161088260411"/>
          <c:w val="0.81388888888888966"/>
          <c:h val="0.69611786752782678"/>
        </c:manualLayout>
      </c:layout>
      <c:pie3DChart>
        <c:varyColors val="1"/>
        <c:ser>
          <c:idx val="0"/>
          <c:order val="0"/>
          <c:dLbls>
            <c:dLbl>
              <c:idx val="1"/>
              <c:layout>
                <c:manualLayout>
                  <c:x val="-0.21835411198600174"/>
                  <c:y val="-0.16960424261599694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0.18353751093613299"/>
                  <c:y val="-0.21957425252090368"/>
                </c:manualLayout>
              </c:layout>
              <c:showCatName val="1"/>
              <c:showPercent val="1"/>
            </c:dLbl>
            <c:dLbl>
              <c:idx val="5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'pie chart'!$A$3:$A$8</c:f>
              <c:strCache>
                <c:ptCount val="6"/>
                <c:pt idx="0">
                  <c:v>Alarmed</c:v>
                </c:pt>
                <c:pt idx="1">
                  <c:v>Concerned</c:v>
                </c:pt>
                <c:pt idx="2">
                  <c:v>Cautious</c:v>
                </c:pt>
                <c:pt idx="3">
                  <c:v>Disengaged</c:v>
                </c:pt>
                <c:pt idx="4">
                  <c:v>Doubtful</c:v>
                </c:pt>
                <c:pt idx="5">
                  <c:v>Dismissive</c:v>
                </c:pt>
              </c:strCache>
            </c:strRef>
          </c:cat>
          <c:val>
            <c:numRef>
              <c:f>'pie chart'!$B$3:$B$8</c:f>
              <c:numCache>
                <c:formatCode>General</c:formatCode>
                <c:ptCount val="6"/>
                <c:pt idx="0">
                  <c:v>18</c:v>
                </c:pt>
                <c:pt idx="1">
                  <c:v>33</c:v>
                </c:pt>
                <c:pt idx="2">
                  <c:v>19</c:v>
                </c:pt>
                <c:pt idx="3">
                  <c:v>12</c:v>
                </c:pt>
                <c:pt idx="4">
                  <c:v>11</c:v>
                </c:pt>
                <c:pt idx="5">
                  <c:v>7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Six Americas 2010</a:t>
            </a:r>
          </a:p>
        </c:rich>
      </c:tx>
      <c:layout>
        <c:manualLayout>
          <c:xMode val="edge"/>
          <c:yMode val="edge"/>
          <c:x val="0.32116666666666738"/>
          <c:y val="0.1420765027322404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861111111111108E-2"/>
          <c:y val="0.28486439195100677"/>
          <c:w val="0.81388888888888966"/>
          <c:h val="0.69611835405820177"/>
        </c:manualLayout>
      </c:layout>
      <c:pie3DChart>
        <c:varyColors val="1"/>
        <c:ser>
          <c:idx val="0"/>
          <c:order val="0"/>
          <c:dLbls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'pie chart'!$A$3:$A$8</c:f>
              <c:strCache>
                <c:ptCount val="6"/>
                <c:pt idx="0">
                  <c:v>Alarmed</c:v>
                </c:pt>
                <c:pt idx="1">
                  <c:v>Concerned</c:v>
                </c:pt>
                <c:pt idx="2">
                  <c:v>Cautious</c:v>
                </c:pt>
                <c:pt idx="3">
                  <c:v>Disengaged</c:v>
                </c:pt>
                <c:pt idx="4">
                  <c:v>Doubtful</c:v>
                </c:pt>
                <c:pt idx="5">
                  <c:v>Dismissive</c:v>
                </c:pt>
              </c:strCache>
            </c:strRef>
          </c:cat>
          <c:val>
            <c:numRef>
              <c:f>'pie chart'!$C$3:$C$8</c:f>
              <c:numCache>
                <c:formatCode>General</c:formatCode>
                <c:ptCount val="6"/>
                <c:pt idx="0">
                  <c:v>10</c:v>
                </c:pt>
                <c:pt idx="1">
                  <c:v>29</c:v>
                </c:pt>
                <c:pt idx="2">
                  <c:v>27</c:v>
                </c:pt>
                <c:pt idx="3">
                  <c:v>6</c:v>
                </c:pt>
                <c:pt idx="4">
                  <c:v>13</c:v>
                </c:pt>
                <c:pt idx="5">
                  <c:v>16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The Six Olympias</a:t>
            </a:r>
          </a:p>
        </c:rich>
      </c:tx>
      <c:layout>
        <c:manualLayout>
          <c:xMode val="edge"/>
          <c:yMode val="edge"/>
          <c:x val="0.34040266841644845"/>
          <c:y val="8.2422729945642037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861111111111108E-2"/>
          <c:y val="0.31305738422041557"/>
          <c:w val="0.81388888888888977"/>
          <c:h val="0.67779875407140555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21908748906386744"/>
                  <c:y val="7.506303515339284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Alarmed
32%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0.1332823709536308"/>
                  <c:y val="-0.23985428051001845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Concerned
44%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0.1932560148731409"/>
                  <c:y val="6.7777060654303514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'pie chart'!$A$3:$A$8</c:f>
              <c:strCache>
                <c:ptCount val="6"/>
                <c:pt idx="0">
                  <c:v>Alarmed</c:v>
                </c:pt>
                <c:pt idx="1">
                  <c:v>Concerned</c:v>
                </c:pt>
                <c:pt idx="2">
                  <c:v>Cautious</c:v>
                </c:pt>
                <c:pt idx="3">
                  <c:v>Disengaged</c:v>
                </c:pt>
                <c:pt idx="4">
                  <c:v>Doubtful</c:v>
                </c:pt>
                <c:pt idx="5">
                  <c:v>Dismissive</c:v>
                </c:pt>
              </c:strCache>
            </c:strRef>
          </c:cat>
          <c:val>
            <c:numRef>
              <c:f>'pie chart'!$D$3:$D$8</c:f>
              <c:numCache>
                <c:formatCode>General</c:formatCode>
                <c:ptCount val="6"/>
                <c:pt idx="0">
                  <c:v>13</c:v>
                </c:pt>
                <c:pt idx="1">
                  <c:v>18</c:v>
                </c:pt>
                <c:pt idx="2">
                  <c:v>7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4FED-A951-4617-912F-3260B1F4CA83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BA2D-CAE4-42C5-ACF1-A20424B5F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4FED-A951-4617-912F-3260B1F4CA83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BA2D-CAE4-42C5-ACF1-A20424B5F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4FED-A951-4617-912F-3260B1F4CA83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BA2D-CAE4-42C5-ACF1-A20424B5F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4FED-A951-4617-912F-3260B1F4CA83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BA2D-CAE4-42C5-ACF1-A20424B5F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4FED-A951-4617-912F-3260B1F4CA83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BA2D-CAE4-42C5-ACF1-A20424B5F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4FED-A951-4617-912F-3260B1F4CA83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BA2D-CAE4-42C5-ACF1-A20424B5F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4FED-A951-4617-912F-3260B1F4CA83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BA2D-CAE4-42C5-ACF1-A20424B5F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4FED-A951-4617-912F-3260B1F4CA83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BA2D-CAE4-42C5-ACF1-A20424B5F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4FED-A951-4617-912F-3260B1F4CA83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BA2D-CAE4-42C5-ACF1-A20424B5F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4FED-A951-4617-912F-3260B1F4CA83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BA2D-CAE4-42C5-ACF1-A20424B5F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4FED-A951-4617-912F-3260B1F4CA83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BA2D-CAE4-42C5-ACF1-A20424B5F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74FED-A951-4617-912F-3260B1F4CA83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FBA2D-CAE4-42C5-ACF1-A20424B5F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Six </a:t>
            </a:r>
            <a:r>
              <a:rPr lang="en-US" dirty="0" err="1" smtClean="0"/>
              <a:t>Olympias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1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5909" y="-1"/>
            <a:ext cx="274910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65315" y="0"/>
            <a:ext cx="244574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28823" y="0"/>
            <a:ext cx="213644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 designations (7)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Alarmed #1</a:t>
            </a:r>
          </a:p>
          <a:p>
            <a:r>
              <a:rPr lang="en-US" dirty="0" smtClean="0"/>
              <a:t>Alarmed #2</a:t>
            </a:r>
          </a:p>
          <a:p>
            <a:r>
              <a:rPr lang="en-US" dirty="0" smtClean="0"/>
              <a:t>Concerned #1</a:t>
            </a:r>
          </a:p>
          <a:p>
            <a:r>
              <a:rPr lang="en-US" dirty="0" smtClean="0"/>
              <a:t>Concerned #2</a:t>
            </a:r>
          </a:p>
          <a:p>
            <a:r>
              <a:rPr lang="en-US" dirty="0" smtClean="0"/>
              <a:t>Concerned/Cautious #1</a:t>
            </a:r>
          </a:p>
          <a:p>
            <a:r>
              <a:rPr lang="en-US" dirty="0" smtClean="0"/>
              <a:t>Concerned/Cautious #2</a:t>
            </a:r>
          </a:p>
          <a:p>
            <a:r>
              <a:rPr lang="en-US" dirty="0" smtClean="0"/>
              <a:t>Cautious/Disengaged/Doubtful/Dismissive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Six Americas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304800" y="990600"/>
          <a:ext cx="4572000" cy="3486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267200" y="2971800"/>
          <a:ext cx="4572000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Six </a:t>
            </a:r>
            <a:r>
              <a:rPr lang="en-US" dirty="0" err="1" smtClean="0"/>
              <a:t>Olympias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304800" y="990600"/>
          <a:ext cx="4572000" cy="3486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267200" y="2971800"/>
          <a:ext cx="4572000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381000" y="1219200"/>
            <a:ext cx="8534400" cy="52578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2133600" y="1371600"/>
          <a:ext cx="4572000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0509" y="773503"/>
            <a:ext cx="4867491" cy="646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130314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Olympia Survey Scores by Category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Organize panels by total score?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16155" y="1201000"/>
          <a:ext cx="2879676" cy="5459106"/>
        </p:xfrm>
        <a:graphic>
          <a:graphicData uri="http://schemas.openxmlformats.org/drawingml/2006/table">
            <a:tbl>
              <a:tblPr/>
              <a:tblGrid>
                <a:gridCol w="479946"/>
                <a:gridCol w="479946"/>
                <a:gridCol w="479946"/>
                <a:gridCol w="479946"/>
                <a:gridCol w="479946"/>
                <a:gridCol w="479946"/>
              </a:tblGrid>
              <a:tr h="12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score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TYPE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bush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alarmed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alarmed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bush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</a:tr>
              <a:tr h="12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perez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alarmed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alarmed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perez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</a:tr>
              <a:tr h="12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narog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alarmed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alarmed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narog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</a:tr>
              <a:tr h="12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gallagher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alarmed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alarmed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gallagher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</a:tr>
              <a:tr h="12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beaman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alarmed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alarmed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unk2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</a:tr>
              <a:tr h="22077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andrusyszyn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alarmed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alarmed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andrusyszyn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</a:tr>
              <a:tr h="12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roberts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alarmed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alarmed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roberts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</a:tr>
              <a:tr h="12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dochow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alarmed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alarmed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dochow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6228"/>
                    </a:solidFill>
                  </a:tcPr>
                </a:tc>
              </a:tr>
              <a:tr h="12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alarmed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alarmed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6228"/>
                    </a:solidFill>
                  </a:tcPr>
                </a:tc>
              </a:tr>
              <a:tr h="12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blessing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alarmed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alarmed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blessing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6228"/>
                    </a:solidFill>
                  </a:tcPr>
                </a:tc>
              </a:tr>
              <a:tr h="12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potter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alarmed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alarmed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potter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6228"/>
                    </a:solidFill>
                  </a:tcPr>
                </a:tc>
              </a:tr>
              <a:tr h="12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addae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alarmed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alarmed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addae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6228"/>
                    </a:solidFill>
                  </a:tcPr>
                </a:tc>
              </a:tr>
              <a:tr h="12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starr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alarmed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alarmed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starr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6228"/>
                    </a:solidFill>
                  </a:tcPr>
                </a:tc>
              </a:tr>
              <a:tr h="12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mander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concerned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concerned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mander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12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garver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concerned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concerned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garver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12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thelen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concerned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concerned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thelen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12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baur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concerned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concerned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baur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12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harvey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concerned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concerned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harvey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12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martin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concerned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concerned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martin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12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masello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concerned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concerned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masello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12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coleman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concerned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concerned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coleman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12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faulkner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concerned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concerned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faulkner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12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mounts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concerned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concerned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mounts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12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ramsdell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concerned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concerned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unk1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12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karboski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concerned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concerned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karboski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12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sargent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concerned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concerned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sargent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12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wolt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concerned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concerned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wolt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12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henson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concerned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concerned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henson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12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marnia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concerned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concerned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marnia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12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redfern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concerned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concerned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redfern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12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spang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concerned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concerned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spang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12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peterson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cautious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cautious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peterson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12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huck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cautious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cautious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huck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12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aubrey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cautious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cautious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aubrey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12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rambo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cautious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cautious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rambo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12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dander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cautious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cautious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dander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12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waterstrat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cautious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cautious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waterstrat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12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jones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cautious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cautious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jones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12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zimmer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dismissive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dismissive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zimmer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12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mcbee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doubtful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doubtful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mcbee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22077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elswick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disengaged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disengaged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elswick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41" y="941696"/>
            <a:ext cx="8529851" cy="55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88656" y="1651379"/>
            <a:ext cx="9144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Alarmed</a:t>
            </a:r>
          </a:p>
          <a:p>
            <a:r>
              <a:rPr lang="en-US" sz="1200" b="1" dirty="0" smtClean="0"/>
              <a:t>Concerned</a:t>
            </a:r>
          </a:p>
          <a:p>
            <a:r>
              <a:rPr lang="en-US" sz="1200" b="1" dirty="0" smtClean="0"/>
              <a:t>Cautious</a:t>
            </a:r>
          </a:p>
          <a:p>
            <a:r>
              <a:rPr lang="en-US" sz="1200" b="1" dirty="0" smtClean="0"/>
              <a:t>Other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091821"/>
            <a:ext cx="8625385" cy="549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56896" y="1801507"/>
            <a:ext cx="9144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Alarmed</a:t>
            </a:r>
          </a:p>
          <a:p>
            <a:r>
              <a:rPr lang="en-US" sz="1200" b="1" dirty="0" smtClean="0"/>
              <a:t>Concerned</a:t>
            </a:r>
          </a:p>
          <a:p>
            <a:r>
              <a:rPr lang="en-US" sz="1200" b="1" dirty="0" smtClean="0"/>
              <a:t>Cautious</a:t>
            </a:r>
          </a:p>
          <a:p>
            <a:r>
              <a:rPr lang="en-US" sz="1200" b="1" dirty="0" smtClean="0"/>
              <a:t>Other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Organize groups by ordination?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091821"/>
            <a:ext cx="8625385" cy="549145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56896" y="1801507"/>
            <a:ext cx="9144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Alarmed</a:t>
            </a:r>
          </a:p>
          <a:p>
            <a:r>
              <a:rPr lang="en-US" sz="1200" b="1" dirty="0" smtClean="0"/>
              <a:t>Concerned</a:t>
            </a:r>
          </a:p>
          <a:p>
            <a:r>
              <a:rPr lang="en-US" sz="1200" b="1" dirty="0" smtClean="0"/>
              <a:t>Cautious</a:t>
            </a:r>
          </a:p>
          <a:p>
            <a:r>
              <a:rPr lang="en-US" sz="1200" b="1" dirty="0" smtClean="0"/>
              <a:t>Other</a:t>
            </a:r>
            <a:endParaRPr lang="en-US" sz="1200" b="1" dirty="0"/>
          </a:p>
        </p:txBody>
      </p:sp>
      <p:sp>
        <p:nvSpPr>
          <p:cNvPr id="6" name="Oval 5"/>
          <p:cNvSpPr/>
          <p:nvPr/>
        </p:nvSpPr>
        <p:spPr>
          <a:xfrm>
            <a:off x="314326" y="2895600"/>
            <a:ext cx="819150" cy="1228725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076325" y="2466975"/>
            <a:ext cx="1581150" cy="3800475"/>
          </a:xfrm>
          <a:custGeom>
            <a:avLst/>
            <a:gdLst>
              <a:gd name="connsiteX0" fmla="*/ 876300 w 1581150"/>
              <a:gd name="connsiteY0" fmla="*/ 0 h 3800475"/>
              <a:gd name="connsiteX1" fmla="*/ 285750 w 1581150"/>
              <a:gd name="connsiteY1" fmla="*/ 447675 h 3800475"/>
              <a:gd name="connsiteX2" fmla="*/ 57150 w 1581150"/>
              <a:gd name="connsiteY2" fmla="*/ 952500 h 3800475"/>
              <a:gd name="connsiteX3" fmla="*/ 0 w 1581150"/>
              <a:gd name="connsiteY3" fmla="*/ 1390650 h 3800475"/>
              <a:gd name="connsiteX4" fmla="*/ 152400 w 1581150"/>
              <a:gd name="connsiteY4" fmla="*/ 2333625 h 3800475"/>
              <a:gd name="connsiteX5" fmla="*/ 1323975 w 1581150"/>
              <a:gd name="connsiteY5" fmla="*/ 3800475 h 3800475"/>
              <a:gd name="connsiteX6" fmla="*/ 1581150 w 1581150"/>
              <a:gd name="connsiteY6" fmla="*/ 3600450 h 3800475"/>
              <a:gd name="connsiteX7" fmla="*/ 1371600 w 1581150"/>
              <a:gd name="connsiteY7" fmla="*/ 3200400 h 3800475"/>
              <a:gd name="connsiteX8" fmla="*/ 466725 w 1581150"/>
              <a:gd name="connsiteY8" fmla="*/ 1800225 h 3800475"/>
              <a:gd name="connsiteX9" fmla="*/ 438150 w 1581150"/>
              <a:gd name="connsiteY9" fmla="*/ 1009650 h 3800475"/>
              <a:gd name="connsiteX10" fmla="*/ 666750 w 1581150"/>
              <a:gd name="connsiteY10" fmla="*/ 657225 h 3800475"/>
              <a:gd name="connsiteX11" fmla="*/ 1028700 w 1581150"/>
              <a:gd name="connsiteY11" fmla="*/ 428625 h 3800475"/>
              <a:gd name="connsiteX12" fmla="*/ 1143000 w 1581150"/>
              <a:gd name="connsiteY12" fmla="*/ 190500 h 3800475"/>
              <a:gd name="connsiteX13" fmla="*/ 876300 w 1581150"/>
              <a:gd name="connsiteY13" fmla="*/ 0 h 380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81150" h="3800475">
                <a:moveTo>
                  <a:pt x="876300" y="0"/>
                </a:moveTo>
                <a:lnTo>
                  <a:pt x="285750" y="447675"/>
                </a:lnTo>
                <a:lnTo>
                  <a:pt x="57150" y="952500"/>
                </a:lnTo>
                <a:lnTo>
                  <a:pt x="0" y="1390650"/>
                </a:lnTo>
                <a:lnTo>
                  <a:pt x="152400" y="2333625"/>
                </a:lnTo>
                <a:lnTo>
                  <a:pt x="1323975" y="3800475"/>
                </a:lnTo>
                <a:lnTo>
                  <a:pt x="1581150" y="3600450"/>
                </a:lnTo>
                <a:lnTo>
                  <a:pt x="1371600" y="3200400"/>
                </a:lnTo>
                <a:lnTo>
                  <a:pt x="466725" y="1800225"/>
                </a:lnTo>
                <a:lnTo>
                  <a:pt x="438150" y="1009650"/>
                </a:lnTo>
                <a:lnTo>
                  <a:pt x="666750" y="657225"/>
                </a:lnTo>
                <a:lnTo>
                  <a:pt x="1028700" y="428625"/>
                </a:lnTo>
                <a:lnTo>
                  <a:pt x="1143000" y="190500"/>
                </a:lnTo>
                <a:lnTo>
                  <a:pt x="876300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76400" y="2762251"/>
            <a:ext cx="1104900" cy="1295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14625" y="3276599"/>
            <a:ext cx="1171575" cy="13335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19301" y="2028824"/>
            <a:ext cx="1371600" cy="11811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90875" y="1733550"/>
            <a:ext cx="962025" cy="1504950"/>
          </a:xfrm>
          <a:prstGeom prst="ellipse">
            <a:avLst/>
          </a:prstGeom>
          <a:noFill/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114675" y="2952750"/>
            <a:ext cx="4572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086226" y="1524000"/>
            <a:ext cx="3819524" cy="3486149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360460" y="31093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Cautious/Disengaged/Doubtful/Dismissive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-74588" y="2466412"/>
            <a:ext cx="1268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Alarmed #1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2389" y="5059486"/>
            <a:ext cx="1268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Alarmed #2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75114" y="4131438"/>
            <a:ext cx="1489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Concerned #1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643603" y="1633898"/>
            <a:ext cx="1489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Concerned #2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99336" y="4786531"/>
            <a:ext cx="2398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Concerned/Cautious #1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140781" y="1251760"/>
            <a:ext cx="2398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Concerned/Cautious #2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194" y="177421"/>
            <a:ext cx="8393373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53887" y="2797791"/>
            <a:ext cx="3466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Very similar panel groups are formed by rank orders…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367</Words>
  <Application>Microsoft Office PowerPoint</Application>
  <PresentationFormat>On-screen Show (4:3)</PresentationFormat>
  <Paragraphs>299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The Six Olympias…</vt:lpstr>
      <vt:lpstr>Original Six Americas results</vt:lpstr>
      <vt:lpstr>The Six Olympias</vt:lpstr>
      <vt:lpstr>Slide 4</vt:lpstr>
      <vt:lpstr>Organize panels by total score?</vt:lpstr>
      <vt:lpstr>Ordination</vt:lpstr>
      <vt:lpstr>Slide 7</vt:lpstr>
      <vt:lpstr>Organize groups by ordination?</vt:lpstr>
      <vt:lpstr>Slide 9</vt:lpstr>
      <vt:lpstr>Panel designations (7)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Six Olympias…</dc:title>
  <dc:creator>carri</dc:creator>
  <cp:lastModifiedBy>Carri LeRoy</cp:lastModifiedBy>
  <cp:revision>11</cp:revision>
  <dcterms:created xsi:type="dcterms:W3CDTF">2011-12-01T06:01:14Z</dcterms:created>
  <dcterms:modified xsi:type="dcterms:W3CDTF">2011-12-02T04:43:55Z</dcterms:modified>
</cp:coreProperties>
</file>