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22"/>
  </p:notesMasterIdLst>
  <p:sldIdLst>
    <p:sldId id="256" r:id="rId2"/>
    <p:sldId id="257" r:id="rId3"/>
    <p:sldId id="258" r:id="rId4"/>
    <p:sldId id="283" r:id="rId5"/>
    <p:sldId id="284" r:id="rId6"/>
    <p:sldId id="285" r:id="rId7"/>
    <p:sldId id="287" r:id="rId8"/>
    <p:sldId id="288" r:id="rId9"/>
    <p:sldId id="275" r:id="rId10"/>
    <p:sldId id="276" r:id="rId11"/>
    <p:sldId id="273" r:id="rId12"/>
    <p:sldId id="279" r:id="rId13"/>
    <p:sldId id="261" r:id="rId14"/>
    <p:sldId id="263" r:id="rId15"/>
    <p:sldId id="264" r:id="rId16"/>
    <p:sldId id="265" r:id="rId17"/>
    <p:sldId id="266" r:id="rId18"/>
    <p:sldId id="267" r:id="rId19"/>
    <p:sldId id="292"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8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A4A77-559C-4740-8D27-9A78D9FFB704}" type="datetimeFigureOut">
              <a:rPr lang="en-US" smtClean="0"/>
              <a:t>12/6/11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C0CCE-4017-F845-B18B-BEBF5499F72B}" type="slidenum">
              <a:rPr lang="en-US" smtClean="0"/>
              <a:t>‹#›</a:t>
            </a:fld>
            <a:endParaRPr lang="en-US"/>
          </a:p>
        </p:txBody>
      </p:sp>
    </p:spTree>
    <p:extLst>
      <p:ext uri="{BB962C8B-B14F-4D97-AF65-F5344CB8AC3E}">
        <p14:creationId xmlns:p14="http://schemas.microsoft.com/office/powerpoint/2010/main" val="1555981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did a comparison rather than a matrix</a:t>
            </a:r>
          </a:p>
          <a:p>
            <a:r>
              <a:rPr lang="en-US" dirty="0" smtClean="0"/>
              <a:t>-Did</a:t>
            </a:r>
            <a:r>
              <a:rPr lang="en-US" baseline="0" dirty="0" smtClean="0"/>
              <a:t> not have many sources stated a few number of times that were trusted or not trusted</a:t>
            </a:r>
          </a:p>
          <a:p>
            <a:r>
              <a:rPr lang="en-US" baseline="0" dirty="0" smtClean="0"/>
              <a:t>-The sources stated were stated in abundance.</a:t>
            </a:r>
          </a:p>
          <a:p>
            <a:r>
              <a:rPr lang="en-US" baseline="0" dirty="0" smtClean="0"/>
              <a:t>-That’s why we did a comparison. </a:t>
            </a:r>
            <a:endParaRPr lang="en-US" dirty="0"/>
          </a:p>
        </p:txBody>
      </p:sp>
      <p:sp>
        <p:nvSpPr>
          <p:cNvPr id="4" name="Slide Number Placeholder 3"/>
          <p:cNvSpPr>
            <a:spLocks noGrp="1"/>
          </p:cNvSpPr>
          <p:nvPr>
            <p:ph type="sldNum" sz="quarter" idx="10"/>
          </p:nvPr>
        </p:nvSpPr>
        <p:spPr/>
        <p:txBody>
          <a:bodyPr/>
          <a:lstStyle/>
          <a:p>
            <a:fld id="{81B03E32-43BC-428B-9BA4-8DDB25F3E41B}"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Scientists:</a:t>
            </a:r>
            <a:r>
              <a:rPr lang="en-US" baseline="0" dirty="0" smtClean="0"/>
              <a:t> </a:t>
            </a:r>
          </a:p>
          <a:p>
            <a:pPr marL="228600" indent="-228600">
              <a:buAutoNum type="arabicParenR"/>
            </a:pPr>
            <a:r>
              <a:rPr lang="en-US" baseline="0" dirty="0" smtClean="0"/>
              <a:t>They are the ones doing the research so they would be the best to represent it correctly.</a:t>
            </a:r>
          </a:p>
          <a:p>
            <a:pPr marL="228600" indent="-228600">
              <a:buAutoNum type="arabicParenR"/>
            </a:pPr>
            <a:r>
              <a:rPr lang="en-US" baseline="0" dirty="0" smtClean="0"/>
              <a:t>Trust scientific method.</a:t>
            </a:r>
          </a:p>
          <a:p>
            <a:r>
              <a:rPr lang="en-US" baseline="0" dirty="0" smtClean="0"/>
              <a:t>3) Trusted because they connect the dots between fossil fuels and increased global temperatures.</a:t>
            </a:r>
          </a:p>
          <a:p>
            <a:endParaRPr lang="en-US" baseline="0" dirty="0" smtClean="0"/>
          </a:p>
          <a:p>
            <a:r>
              <a:rPr lang="en-US" baseline="0" dirty="0" smtClean="0"/>
              <a:t>Scientific Journals:</a:t>
            </a:r>
          </a:p>
          <a:p>
            <a:pPr marL="228600" indent="-228600">
              <a:buAutoNum type="arabicParenR"/>
            </a:pPr>
            <a:r>
              <a:rPr lang="en-US" baseline="0" dirty="0" smtClean="0"/>
              <a:t>Again those who write the journal articles are those who are doing the research, scientists.</a:t>
            </a:r>
          </a:p>
          <a:p>
            <a:pPr marL="228600" indent="-228600">
              <a:buAutoNum type="arabicParenR"/>
            </a:pPr>
            <a:r>
              <a:rPr lang="en-US" baseline="0" dirty="0" smtClean="0"/>
              <a:t>More factual less of a political stance or motive.</a:t>
            </a:r>
          </a:p>
          <a:p>
            <a:pPr marL="228600" indent="-228600">
              <a:buNone/>
            </a:pPr>
            <a:r>
              <a:rPr lang="en-US" baseline="0" dirty="0" smtClean="0"/>
              <a:t>Research</a:t>
            </a:r>
          </a:p>
          <a:p>
            <a:pPr marL="228600" indent="-228600">
              <a:buAutoNum type="arabicParenR"/>
            </a:pPr>
            <a:r>
              <a:rPr lang="en-US" baseline="0" dirty="0" smtClean="0"/>
              <a:t>Climate change science in general.</a:t>
            </a:r>
          </a:p>
          <a:p>
            <a:pPr marL="228600" indent="-228600">
              <a:buAutoNum type="arabicParenR"/>
            </a:pPr>
            <a:r>
              <a:rPr lang="en-US" baseline="0" dirty="0" smtClean="0"/>
              <a:t>Nothing backed by </a:t>
            </a:r>
            <a:r>
              <a:rPr lang="en-US" baseline="0" dirty="0" err="1" smtClean="0"/>
              <a:t>alteriro</a:t>
            </a:r>
            <a:r>
              <a:rPr lang="en-US" baseline="0" dirty="0" smtClean="0"/>
              <a:t> motives just pure research</a:t>
            </a:r>
          </a:p>
          <a:p>
            <a:pPr marL="228600" indent="-228600">
              <a:buAutoNum type="arabicParenR"/>
            </a:pPr>
            <a:r>
              <a:rPr lang="en-US" baseline="0" dirty="0" smtClean="0"/>
              <a:t>User friendly. The way the information is presented (Graphs) are easy to understand and see relationships between anthropogenic use and climate change. Which brings it close to home.</a:t>
            </a:r>
          </a:p>
          <a:p>
            <a:pPr marL="228600" indent="-228600">
              <a:buNone/>
            </a:pPr>
            <a:r>
              <a:rPr lang="en-US" baseline="0" dirty="0" smtClean="0"/>
              <a:t>General Consensus</a:t>
            </a:r>
          </a:p>
          <a:p>
            <a:pPr marL="228600" indent="-228600">
              <a:buAutoNum type="arabicParenR"/>
            </a:pPr>
            <a:r>
              <a:rPr lang="en-US" baseline="0" dirty="0" smtClean="0"/>
              <a:t>Trusted Scientific Method</a:t>
            </a:r>
          </a:p>
          <a:p>
            <a:pPr marL="228600" indent="-228600">
              <a:buAutoNum type="arabicParenR"/>
            </a:pPr>
            <a:r>
              <a:rPr lang="en-US" baseline="0" dirty="0" smtClean="0"/>
              <a:t>Not alternative motive scientists</a:t>
            </a:r>
          </a:p>
          <a:p>
            <a:pPr marL="228600" indent="-228600">
              <a:buAutoNum type="arabicParenR"/>
            </a:pPr>
            <a:r>
              <a:rPr lang="en-US" baseline="0" dirty="0" smtClean="0"/>
              <a:t>Not sciences back by corporations or political stances.</a:t>
            </a:r>
            <a:endParaRPr lang="en-US" dirty="0"/>
          </a:p>
        </p:txBody>
      </p:sp>
      <p:sp>
        <p:nvSpPr>
          <p:cNvPr id="4" name="Slide Number Placeholder 3"/>
          <p:cNvSpPr>
            <a:spLocks noGrp="1"/>
          </p:cNvSpPr>
          <p:nvPr>
            <p:ph type="sldNum" sz="quarter" idx="10"/>
          </p:nvPr>
        </p:nvSpPr>
        <p:spPr/>
        <p:txBody>
          <a:bodyPr/>
          <a:lstStyle/>
          <a:p>
            <a:fld id="{81B03E32-43BC-428B-9BA4-8DDB25F3E41B}"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Mass</a:t>
            </a:r>
            <a:r>
              <a:rPr lang="en-US" baseline="0" dirty="0" smtClean="0"/>
              <a:t> Media:</a:t>
            </a:r>
          </a:p>
          <a:p>
            <a:r>
              <a:rPr lang="en-US" baseline="0" dirty="0" smtClean="0"/>
              <a:t>T.V.</a:t>
            </a:r>
          </a:p>
          <a:p>
            <a:pPr marL="228600" indent="-228600">
              <a:buAutoNum type="arabicParenR"/>
            </a:pPr>
            <a:r>
              <a:rPr lang="en-US" baseline="0" dirty="0" smtClean="0"/>
              <a:t>Can be confusing with the over whelming amount of opinions backed by different motives, political corporate.</a:t>
            </a:r>
          </a:p>
          <a:p>
            <a:pPr marL="228600" indent="-228600">
              <a:buAutoNum type="arabicParenR"/>
            </a:pPr>
            <a:r>
              <a:rPr lang="en-US" baseline="0" dirty="0" smtClean="0"/>
              <a:t>Don’t provide accurate information.</a:t>
            </a:r>
          </a:p>
          <a:p>
            <a:pPr marL="228600" indent="-228600">
              <a:buAutoNum type="arabicParenR"/>
            </a:pPr>
            <a:r>
              <a:rPr lang="en-US" baseline="0" dirty="0" smtClean="0"/>
              <a:t>Can be confusing. Too many opinions. Opinions backed by different motives.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81B03E32-43BC-428B-9BA4-8DDB25F3E41B}"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7D8D50-07E2-46FE-B165-C8DDC168573A}" type="slidenum">
              <a:rPr lang="en-US" smtClean="0"/>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7D8D50-07E2-46FE-B165-C8DDC168573A}" type="slidenum">
              <a:rPr lang="en-US" smtClean="0"/>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D4DC77-AD7A-431F-B73C-B47DE13AFFC3}" type="slidenum">
              <a:rPr lang="en-US" smtClean="0"/>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i="0" kern="1200" dirty="0" smtClean="0">
                <a:solidFill>
                  <a:schemeClr val="tx1"/>
                </a:solidFill>
                <a:latin typeface="+mn-lt"/>
                <a:ea typeface="+mn-ea"/>
                <a:cs typeface="+mn-cs"/>
              </a:rPr>
              <a:t>Elevated</a:t>
            </a:r>
            <a:r>
              <a:rPr lang="en-US" sz="1200" i="0" kern="1200" baseline="0" dirty="0" smtClean="0">
                <a:solidFill>
                  <a:schemeClr val="tx1"/>
                </a:solidFill>
                <a:latin typeface="+mn-lt"/>
                <a:ea typeface="+mn-ea"/>
                <a:cs typeface="+mn-cs"/>
              </a:rPr>
              <a:t> awareness – for example </a:t>
            </a:r>
            <a:r>
              <a:rPr lang="en-US" sz="1200" i="0" kern="1200" dirty="0" smtClean="0">
                <a:solidFill>
                  <a:schemeClr val="tx1"/>
                </a:solidFill>
                <a:latin typeface="+mn-lt"/>
                <a:ea typeface="+mn-ea"/>
                <a:cs typeface="+mn-cs"/>
              </a:rPr>
              <a:t>recycling is more prevalent in Olympia than in southern states or Alaska.</a:t>
            </a:r>
          </a:p>
          <a:p>
            <a:pPr lvl="0"/>
            <a:r>
              <a:rPr lang="en-US" sz="1200" i="0" kern="1200" dirty="0" smtClean="0">
                <a:solidFill>
                  <a:schemeClr val="tx1"/>
                </a:solidFill>
                <a:latin typeface="+mn-lt"/>
                <a:ea typeface="+mn-ea"/>
                <a:cs typeface="+mn-cs"/>
              </a:rPr>
              <a:t>NW</a:t>
            </a:r>
            <a:r>
              <a:rPr lang="en-US" sz="1200" i="0" kern="1200" baseline="0" dirty="0" smtClean="0">
                <a:solidFill>
                  <a:schemeClr val="tx1"/>
                </a:solidFill>
                <a:latin typeface="+mn-lt"/>
                <a:ea typeface="+mn-ea"/>
                <a:cs typeface="+mn-cs"/>
              </a:rPr>
              <a:t> pride – </a:t>
            </a:r>
            <a:r>
              <a:rPr lang="en-US" sz="1200" kern="1200" dirty="0" smtClean="0">
                <a:solidFill>
                  <a:schemeClr val="tx1"/>
                </a:solidFill>
                <a:latin typeface="+mn-lt"/>
                <a:ea typeface="+mn-ea"/>
                <a:cs typeface="+mn-cs"/>
              </a:rPr>
              <a:t>Changes in</a:t>
            </a:r>
            <a:r>
              <a:rPr lang="en-US" sz="1200" kern="1200" baseline="0" dirty="0" smtClean="0">
                <a:solidFill>
                  <a:schemeClr val="tx1"/>
                </a:solidFill>
                <a:latin typeface="+mn-lt"/>
                <a:ea typeface="+mn-ea"/>
                <a:cs typeface="+mn-cs"/>
              </a:rPr>
              <a:t> environment</a:t>
            </a:r>
            <a:r>
              <a:rPr lang="en-US" sz="1200" kern="1200" dirty="0" smtClean="0">
                <a:solidFill>
                  <a:schemeClr val="tx1"/>
                </a:solidFill>
                <a:latin typeface="+mn-lt"/>
                <a:ea typeface="+mn-ea"/>
                <a:cs typeface="+mn-cs"/>
              </a:rPr>
              <a:t> may be more apparent to those actively engaged</a:t>
            </a:r>
            <a:r>
              <a:rPr lang="en-US" sz="1200" kern="1200" baseline="0" dirty="0" smtClean="0">
                <a:solidFill>
                  <a:schemeClr val="tx1"/>
                </a:solidFill>
                <a:latin typeface="+mn-lt"/>
                <a:ea typeface="+mn-ea"/>
                <a:cs typeface="+mn-cs"/>
              </a:rPr>
              <a:t> in outdoors </a:t>
            </a:r>
            <a:r>
              <a:rPr lang="en-US" sz="1200" kern="1200" dirty="0" smtClean="0">
                <a:solidFill>
                  <a:schemeClr val="tx1"/>
                </a:solidFill>
                <a:latin typeface="+mn-lt"/>
                <a:ea typeface="+mn-ea"/>
                <a:cs typeface="+mn-cs"/>
              </a:rPr>
              <a:t>and people might</a:t>
            </a:r>
            <a:r>
              <a:rPr lang="en-US" sz="1200" kern="1200" baseline="0" dirty="0" smtClean="0">
                <a:solidFill>
                  <a:schemeClr val="tx1"/>
                </a:solidFill>
                <a:latin typeface="+mn-lt"/>
                <a:ea typeface="+mn-ea"/>
                <a:cs typeface="+mn-cs"/>
              </a:rPr>
              <a:t> be motivated to work toward change.</a:t>
            </a:r>
          </a:p>
          <a:p>
            <a:pPr lvl="0"/>
            <a:r>
              <a:rPr lang="en-US" sz="1200" i="0" kern="1200" baseline="0" dirty="0" smtClean="0">
                <a:solidFill>
                  <a:schemeClr val="tx1"/>
                </a:solidFill>
                <a:latin typeface="+mn-lt"/>
                <a:ea typeface="+mn-ea"/>
                <a:cs typeface="+mn-cs"/>
              </a:rPr>
              <a:t>Smaller group – and study respondents lived in a similar region.</a:t>
            </a:r>
            <a:endParaRPr lang="en-US"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FD4DC77-AD7A-431F-B73C-B47DE13AFFC3}"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EFB8BA4-FEE0-B844-B41B-C3C3F78DD26D}"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B8BA4-FEE0-B844-B41B-C3C3F78DD26D}"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CC634-249E-DA41-AC2B-DB1B5103D7E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EFB8BA4-FEE0-B844-B41B-C3C3F78DD26D}"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CC634-249E-DA41-AC2B-DB1B5103D7E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EFB8BA4-FEE0-B844-B41B-C3C3F78DD26D}"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CC634-249E-DA41-AC2B-DB1B5103D7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EFB8BA4-FEE0-B844-B41B-C3C3F78DD26D}"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CC634-249E-DA41-AC2B-DB1B5103D7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EFB8BA4-FEE0-B844-B41B-C3C3F78DD26D}"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CC634-249E-DA41-AC2B-DB1B5103D7E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FB8BA4-FEE0-B844-B41B-C3C3F78DD26D}"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CC634-249E-DA41-AC2B-DB1B5103D7E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EFB8BA4-FEE0-B844-B41B-C3C3F78DD26D}"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CC634-249E-DA41-AC2B-DB1B5103D7E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EFB8BA4-FEE0-B844-B41B-C3C3F78DD26D}" type="datetimeFigureOut">
              <a:rPr lang="en-US" smtClean="0"/>
              <a:t>12/6/11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CC634-249E-DA41-AC2B-DB1B5103D7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EFB8BA4-FEE0-B844-B41B-C3C3F78DD26D}" type="datetimeFigureOut">
              <a:rPr lang="en-US" smtClean="0"/>
              <a:t>12/6/11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CC634-249E-DA41-AC2B-DB1B5103D7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B8BA4-FEE0-B844-B41B-C3C3F78DD26D}" type="datetimeFigureOut">
              <a:rPr lang="en-US" smtClean="0"/>
              <a:t>12/6/11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CC634-249E-DA41-AC2B-DB1B5103D7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B8BA4-FEE0-B844-B41B-C3C3F78DD26D}"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CC634-249E-DA41-AC2B-DB1B5103D7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EFB8BA4-FEE0-B844-B41B-C3C3F78DD26D}" type="datetimeFigureOut">
              <a:rPr lang="en-US" smtClean="0"/>
              <a:t>12/6/11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449CC634-249E-DA41-AC2B-DB1B5103D7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73" y="0"/>
            <a:ext cx="8287827" cy="1158432"/>
          </a:xfrm>
        </p:spPr>
        <p:txBody>
          <a:bodyPr/>
          <a:lstStyle/>
          <a:p>
            <a:r>
              <a:rPr lang="en-US" dirty="0" smtClean="0"/>
              <a:t>Climate Change: Alarmed #1</a:t>
            </a:r>
            <a:endParaRPr lang="en-US" dirty="0"/>
          </a:p>
        </p:txBody>
      </p:sp>
      <p:sp>
        <p:nvSpPr>
          <p:cNvPr id="3" name="Subtitle 2"/>
          <p:cNvSpPr>
            <a:spLocks noGrp="1"/>
          </p:cNvSpPr>
          <p:nvPr>
            <p:ph type="subTitle" idx="1"/>
          </p:nvPr>
        </p:nvSpPr>
        <p:spPr>
          <a:xfrm>
            <a:off x="1257631" y="5160797"/>
            <a:ext cx="6400800" cy="1226888"/>
          </a:xfrm>
        </p:spPr>
        <p:txBody>
          <a:bodyPr>
            <a:normAutofit/>
          </a:bodyPr>
          <a:lstStyle/>
          <a:p>
            <a:r>
              <a:rPr lang="en-US" dirty="0" smtClean="0"/>
              <a:t>Hailey Starr, Sara Potter, Bonnie Blessing, </a:t>
            </a:r>
            <a:r>
              <a:rPr lang="en-US" dirty="0" err="1" smtClean="0"/>
              <a:t>Kwasi</a:t>
            </a:r>
            <a:r>
              <a:rPr lang="en-US" dirty="0" smtClean="0"/>
              <a:t> </a:t>
            </a:r>
            <a:r>
              <a:rPr lang="en-US" dirty="0" err="1" smtClean="0"/>
              <a:t>Addae</a:t>
            </a:r>
            <a:r>
              <a:rPr lang="en-US" dirty="0" smtClean="0"/>
              <a:t>, Dianne </a:t>
            </a:r>
            <a:r>
              <a:rPr lang="en-US" dirty="0" err="1" smtClean="0"/>
              <a:t>Dochow</a:t>
            </a:r>
            <a:r>
              <a:rPr lang="en-US" dirty="0" smtClean="0"/>
              <a:t>, Shelby Proie</a:t>
            </a:r>
            <a:endParaRPr lang="en-US" dirty="0"/>
          </a:p>
        </p:txBody>
      </p:sp>
      <p:pic>
        <p:nvPicPr>
          <p:cNvPr id="4" name="Picture 3" descr="climate_ch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294" y="1379893"/>
            <a:ext cx="3793549" cy="3780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3809830" y="6510795"/>
            <a:ext cx="1141396" cy="246221"/>
          </a:xfrm>
          <a:prstGeom prst="rect">
            <a:avLst/>
          </a:prstGeom>
          <a:noFill/>
        </p:spPr>
        <p:txBody>
          <a:bodyPr wrap="none" rtlCol="0">
            <a:spAutoFit/>
          </a:bodyPr>
          <a:lstStyle/>
          <a:p>
            <a:r>
              <a:rPr lang="en-US" sz="1000" dirty="0" err="1" smtClean="0"/>
              <a:t>www.mrra.gov.mt</a:t>
            </a:r>
            <a:endParaRPr lang="en-US" sz="1000" dirty="0"/>
          </a:p>
        </p:txBody>
      </p:sp>
    </p:spTree>
    <p:extLst>
      <p:ext uri="{BB962C8B-B14F-4D97-AF65-F5344CB8AC3E}">
        <p14:creationId xmlns:p14="http://schemas.microsoft.com/office/powerpoint/2010/main" val="2422579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a:t>Bring climate change home to Olympia</a:t>
            </a:r>
          </a:p>
        </p:txBody>
      </p:sp>
      <p:sp>
        <p:nvSpPr>
          <p:cNvPr id="3075" name="Rectangle 3"/>
          <p:cNvSpPr>
            <a:spLocks noGrp="1" noChangeArrowheads="1"/>
          </p:cNvSpPr>
          <p:nvPr>
            <p:ph sz="half" idx="1"/>
          </p:nvPr>
        </p:nvSpPr>
        <p:spPr/>
        <p:txBody>
          <a:bodyPr>
            <a:normAutofit lnSpcReduction="10000"/>
          </a:bodyPr>
          <a:lstStyle/>
          <a:p>
            <a:r>
              <a:rPr lang="en-US" sz="2400"/>
              <a:t>Sea level rise could inundate parts of downtown.</a:t>
            </a:r>
          </a:p>
          <a:p>
            <a:r>
              <a:rPr lang="en-US" sz="2400"/>
              <a:t>Make downplayed signs: </a:t>
            </a:r>
            <a:r>
              <a:rPr lang="ja-JP" altLang="en-US" sz="2400">
                <a:latin typeface="Arial"/>
              </a:rPr>
              <a:t>‘</a:t>
            </a:r>
            <a:r>
              <a:rPr lang="en-US" sz="2400"/>
              <a:t>Alternate route when sea-level covers 4</a:t>
            </a:r>
            <a:r>
              <a:rPr lang="en-US" sz="2400" baseline="30000"/>
              <a:t>th</a:t>
            </a:r>
            <a:r>
              <a:rPr lang="en-US" sz="2400"/>
              <a:t> Avenue</a:t>
            </a:r>
            <a:r>
              <a:rPr lang="ja-JP" altLang="en-US" sz="2400">
                <a:latin typeface="Arial"/>
              </a:rPr>
              <a:t>’</a:t>
            </a:r>
            <a:endParaRPr lang="en-US" sz="2400"/>
          </a:p>
          <a:p>
            <a:r>
              <a:rPr lang="en-US" sz="2400"/>
              <a:t>Makes people think its real, even if possibly worse in other countries in the future</a:t>
            </a:r>
          </a:p>
        </p:txBody>
      </p:sp>
      <p:pic>
        <p:nvPicPr>
          <p:cNvPr id="307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0391" r="20391"/>
          <a:stretch>
            <a:fillRect/>
          </a:stretch>
        </p:blipFill>
        <p:spPr/>
      </p:pic>
    </p:spTree>
    <p:extLst>
      <p:ext uri="{BB962C8B-B14F-4D97-AF65-F5344CB8AC3E}">
        <p14:creationId xmlns:p14="http://schemas.microsoft.com/office/powerpoint/2010/main" val="324797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t>EDUCATIONAL OBJECTIVES</a:t>
            </a:r>
          </a:p>
        </p:txBody>
      </p:sp>
      <p:sp>
        <p:nvSpPr>
          <p:cNvPr id="2051" name="Rectangle 3"/>
          <p:cNvSpPr>
            <a:spLocks noGrp="1" noChangeArrowheads="1"/>
          </p:cNvSpPr>
          <p:nvPr>
            <p:ph sz="half" idx="1"/>
          </p:nvPr>
        </p:nvSpPr>
        <p:spPr>
          <a:xfrm>
            <a:off x="228600" y="1905000"/>
            <a:ext cx="3581400" cy="4114800"/>
          </a:xfrm>
        </p:spPr>
        <p:txBody>
          <a:bodyPr/>
          <a:lstStyle/>
          <a:p>
            <a:pPr>
              <a:buFontTx/>
              <a:buNone/>
            </a:pPr>
            <a:r>
              <a:rPr lang="en-US"/>
              <a:t/>
            </a:r>
            <a:br>
              <a:rPr lang="en-US"/>
            </a:br>
            <a:r>
              <a:rPr lang="en-US" i="1"/>
              <a:t>Bring climate change home to our garden</a:t>
            </a:r>
          </a:p>
          <a:p>
            <a:pPr>
              <a:buFontTx/>
              <a:buNone/>
            </a:pPr>
            <a:r>
              <a:rPr lang="en-US"/>
              <a:t>	Scientists engage public about how </a:t>
            </a:r>
          </a:p>
          <a:p>
            <a:pPr>
              <a:buFontTx/>
              <a:buNone/>
            </a:pPr>
            <a:r>
              <a:rPr lang="en-US"/>
              <a:t>    climate change is </a:t>
            </a:r>
          </a:p>
          <a:p>
            <a:pPr>
              <a:buFontTx/>
              <a:buNone/>
            </a:pPr>
            <a:r>
              <a:rPr lang="en-US"/>
              <a:t>    pertinent to them</a:t>
            </a:r>
          </a:p>
          <a:p>
            <a:pPr>
              <a:buFontTx/>
              <a:buNone/>
            </a:pPr>
            <a:endParaRPr lang="en-US"/>
          </a:p>
        </p:txBody>
      </p:sp>
      <p:pic>
        <p:nvPicPr>
          <p:cNvPr id="20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1981200"/>
            <a:ext cx="4419600" cy="4114800"/>
          </a:xfrm>
        </p:spPr>
      </p:pic>
    </p:spTree>
    <p:extLst>
      <p:ext uri="{BB962C8B-B14F-4D97-AF65-F5344CB8AC3E}">
        <p14:creationId xmlns:p14="http://schemas.microsoft.com/office/powerpoint/2010/main" val="205213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t>Proposal: Thurston county citizen-scientist blog</a:t>
            </a:r>
          </a:p>
        </p:txBody>
      </p:sp>
      <p:sp>
        <p:nvSpPr>
          <p:cNvPr id="8195" name="Rectangle 3"/>
          <p:cNvSpPr>
            <a:spLocks noGrp="1" noChangeArrowheads="1"/>
          </p:cNvSpPr>
          <p:nvPr>
            <p:ph sz="half" idx="1"/>
          </p:nvPr>
        </p:nvSpPr>
        <p:spPr>
          <a:xfrm>
            <a:off x="685800" y="1981200"/>
            <a:ext cx="3810000" cy="2209800"/>
          </a:xfrm>
        </p:spPr>
        <p:txBody>
          <a:bodyPr>
            <a:normAutofit fontScale="77500" lnSpcReduction="20000"/>
          </a:bodyPr>
          <a:lstStyle/>
          <a:p>
            <a:pPr>
              <a:lnSpc>
                <a:spcPct val="90000"/>
              </a:lnSpc>
            </a:pPr>
            <a:r>
              <a:rPr lang="en-US" sz="2400"/>
              <a:t>Some citizens reticent to describe observations at community meetings</a:t>
            </a:r>
          </a:p>
          <a:p>
            <a:pPr>
              <a:lnSpc>
                <a:spcPct val="90000"/>
              </a:lnSpc>
            </a:pPr>
            <a:r>
              <a:rPr lang="en-US" sz="2400"/>
              <a:t>Citizens report possible climate change observations on website or blog</a:t>
            </a:r>
          </a:p>
          <a:p>
            <a:pPr>
              <a:lnSpc>
                <a:spcPct val="90000"/>
              </a:lnSpc>
            </a:pPr>
            <a:r>
              <a:rPr lang="en-US" sz="2400"/>
              <a:t>Scientists review and respond with literature</a:t>
            </a:r>
          </a:p>
        </p:txBody>
      </p:sp>
      <p:sp>
        <p:nvSpPr>
          <p:cNvPr id="8196" name="Rectangle 4"/>
          <p:cNvSpPr>
            <a:spLocks noGrp="1" noChangeArrowheads="1"/>
          </p:cNvSpPr>
          <p:nvPr>
            <p:ph sz="half" idx="2"/>
          </p:nvPr>
        </p:nvSpPr>
        <p:spPr/>
        <p:txBody>
          <a:bodyPr>
            <a:normAutofit fontScale="77500" lnSpcReduction="20000"/>
          </a:bodyPr>
          <a:lstStyle/>
          <a:p>
            <a:pPr>
              <a:lnSpc>
                <a:spcPct val="90000"/>
              </a:lnSpc>
              <a:buFontTx/>
              <a:buNone/>
            </a:pPr>
            <a:r>
              <a:rPr lang="en-US"/>
              <a:t>    Sample observations possibly related to climate change:	</a:t>
            </a:r>
          </a:p>
          <a:p>
            <a:pPr>
              <a:lnSpc>
                <a:spcPct val="90000"/>
              </a:lnSpc>
              <a:buFontTx/>
              <a:buNone/>
            </a:pPr>
            <a:r>
              <a:rPr lang="en-US"/>
              <a:t>	1)fog</a:t>
            </a:r>
          </a:p>
          <a:p>
            <a:pPr>
              <a:lnSpc>
                <a:spcPct val="90000"/>
              </a:lnSpc>
              <a:buFontTx/>
              <a:buNone/>
            </a:pPr>
            <a:r>
              <a:rPr lang="en-US"/>
              <a:t>	2)plant or lawn growth</a:t>
            </a:r>
          </a:p>
          <a:p>
            <a:pPr>
              <a:lnSpc>
                <a:spcPct val="90000"/>
              </a:lnSpc>
              <a:buFontTx/>
              <a:buNone/>
            </a:pPr>
            <a:r>
              <a:rPr lang="en-US"/>
              <a:t>	3)bee and bird activity patterns</a:t>
            </a:r>
          </a:p>
          <a:p>
            <a:pPr>
              <a:lnSpc>
                <a:spcPct val="90000"/>
              </a:lnSpc>
              <a:buFontTx/>
              <a:buNone/>
            </a:pPr>
            <a:r>
              <a:rPr lang="en-US"/>
              <a:t>	4)seawater coming through manholes</a:t>
            </a:r>
          </a:p>
        </p:txBody>
      </p:sp>
    </p:spTree>
    <p:extLst>
      <p:ext uri="{BB962C8B-B14F-4D97-AF65-F5344CB8AC3E}">
        <p14:creationId xmlns:p14="http://schemas.microsoft.com/office/powerpoint/2010/main" val="275316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Expectations of the Alarmed as Described by “Six Americas”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Active in communities</a:t>
            </a:r>
          </a:p>
          <a:p>
            <a:pPr lvl="1"/>
            <a:r>
              <a:rPr lang="en-US" dirty="0" smtClean="0"/>
              <a:t>Open and candid in speech</a:t>
            </a:r>
          </a:p>
          <a:p>
            <a:r>
              <a:rPr lang="en-US" dirty="0" smtClean="0"/>
              <a:t>Generally higher incomes and better educated</a:t>
            </a:r>
          </a:p>
          <a:p>
            <a:pPr lvl="1"/>
            <a:r>
              <a:rPr lang="en-US" dirty="0" smtClean="0"/>
              <a:t>Educated or honestly uneducated on subject</a:t>
            </a:r>
          </a:p>
          <a:p>
            <a:r>
              <a:rPr lang="en-US" dirty="0" smtClean="0"/>
              <a:t>Egalitarian beliefs</a:t>
            </a:r>
          </a:p>
          <a:p>
            <a:pPr lvl="1"/>
            <a:r>
              <a:rPr lang="en-US" dirty="0" smtClean="0"/>
              <a:t>Community-minded classlessness</a:t>
            </a:r>
          </a:p>
          <a:p>
            <a:r>
              <a:rPr lang="en-US" dirty="0" smtClean="0"/>
              <a:t>Less religious</a:t>
            </a:r>
          </a:p>
          <a:p>
            <a:pPr lvl="1"/>
            <a:r>
              <a:rPr lang="en-US" dirty="0" smtClean="0"/>
              <a:t>No traditional religious affiliation</a:t>
            </a:r>
          </a:p>
          <a:p>
            <a:r>
              <a:rPr lang="en-US" dirty="0" smtClean="0"/>
              <a:t>Favor government action in climate change</a:t>
            </a:r>
          </a:p>
          <a:p>
            <a:pPr lvl="1"/>
            <a:r>
              <a:rPr lang="en-US" dirty="0" smtClean="0"/>
              <a:t>Hope for government action</a:t>
            </a:r>
          </a:p>
          <a:p>
            <a:endParaRPr lang="en-US" dirty="0"/>
          </a:p>
        </p:txBody>
      </p:sp>
      <p:sp>
        <p:nvSpPr>
          <p:cNvPr id="6" name="TextBox 5"/>
          <p:cNvSpPr txBox="1"/>
          <p:nvPr/>
        </p:nvSpPr>
        <p:spPr>
          <a:xfrm>
            <a:off x="3886200" y="6019800"/>
            <a:ext cx="4648200" cy="369332"/>
          </a:xfrm>
          <a:prstGeom prst="rect">
            <a:avLst/>
          </a:prstGeom>
          <a:noFill/>
        </p:spPr>
        <p:txBody>
          <a:bodyPr wrap="square" rtlCol="0">
            <a:spAutoFit/>
          </a:bodyPr>
          <a:lstStyle/>
          <a:p>
            <a:r>
              <a:rPr lang="en-US" dirty="0" smtClean="0"/>
              <a:t>Source: </a:t>
            </a:r>
            <a:r>
              <a:rPr lang="en-US" dirty="0" err="1" smtClean="0"/>
              <a:t>Maibach</a:t>
            </a:r>
            <a:r>
              <a:rPr lang="en-US" dirty="0" smtClean="0"/>
              <a:t> et al., pg. 30. </a:t>
            </a:r>
            <a:endParaRPr lang="en-US" dirty="0"/>
          </a:p>
        </p:txBody>
      </p:sp>
    </p:spTree>
    <p:extLst>
      <p:ext uri="{BB962C8B-B14F-4D97-AF65-F5344CB8AC3E}">
        <p14:creationId xmlns:p14="http://schemas.microsoft.com/office/powerpoint/2010/main" val="399114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Fit with “Six Americas”</a:t>
            </a:r>
            <a:endParaRPr lang="en-US" sz="5400" dirty="0"/>
          </a:p>
        </p:txBody>
      </p:sp>
      <p:graphicFrame>
        <p:nvGraphicFramePr>
          <p:cNvPr id="4" name="Content Placeholder 3"/>
          <p:cNvGraphicFramePr>
            <a:graphicFrameLocks noGrp="1"/>
          </p:cNvGraphicFramePr>
          <p:nvPr>
            <p:ph idx="1"/>
          </p:nvPr>
        </p:nvGraphicFramePr>
        <p:xfrm>
          <a:off x="457200" y="1600200"/>
          <a:ext cx="8077200" cy="4572000"/>
        </p:xfrm>
        <a:graphic>
          <a:graphicData uri="http://schemas.openxmlformats.org/drawingml/2006/table">
            <a:tbl>
              <a:tblPr firstRow="1" bandRow="1">
                <a:tableStyleId>{5C22544A-7EE6-4342-B048-85BDC9FD1C3A}</a:tableStyleId>
              </a:tblPr>
              <a:tblGrid>
                <a:gridCol w="2371288"/>
                <a:gridCol w="3013512"/>
                <a:gridCol w="2692400"/>
              </a:tblGrid>
              <a:tr h="806824">
                <a:tc>
                  <a:txBody>
                    <a:bodyPr/>
                    <a:lstStyle/>
                    <a:p>
                      <a:pPr algn="ctr"/>
                      <a:endParaRPr lang="en-US" sz="2000" dirty="0"/>
                    </a:p>
                  </a:txBody>
                  <a:tcPr anchor="ctr"/>
                </a:tc>
                <a:tc>
                  <a:txBody>
                    <a:bodyPr/>
                    <a:lstStyle/>
                    <a:p>
                      <a:pPr algn="ctr"/>
                      <a:r>
                        <a:rPr lang="en-US" sz="2000" baseline="0" dirty="0" smtClean="0"/>
                        <a:t>Fit</a:t>
                      </a:r>
                      <a:endParaRPr lang="en-US" sz="2000" dirty="0"/>
                    </a:p>
                  </a:txBody>
                  <a:tcPr anchor="ctr"/>
                </a:tc>
                <a:tc>
                  <a:txBody>
                    <a:bodyPr/>
                    <a:lstStyle/>
                    <a:p>
                      <a:pPr algn="ctr"/>
                      <a:r>
                        <a:rPr lang="en-US" sz="2000" dirty="0" smtClean="0"/>
                        <a:t>Disagree</a:t>
                      </a:r>
                      <a:endParaRPr lang="en-US" sz="2000" dirty="0"/>
                    </a:p>
                  </a:txBody>
                  <a:tcPr anchor="ctr"/>
                </a:tc>
              </a:tr>
              <a:tr h="1882588">
                <a:tc>
                  <a:txBody>
                    <a:bodyPr/>
                    <a:lstStyle/>
                    <a:p>
                      <a:pPr algn="ctr"/>
                      <a:r>
                        <a:rPr lang="en-US" sz="2000" dirty="0" smtClean="0"/>
                        <a:t>More Occurrences</a:t>
                      </a:r>
                      <a:endParaRPr lang="en-US" sz="2000" dirty="0"/>
                    </a:p>
                  </a:txBody>
                  <a:tcPr anchor="ctr"/>
                </a:tc>
                <a:tc>
                  <a:txBody>
                    <a:bodyPr/>
                    <a:lstStyle/>
                    <a:p>
                      <a:pPr algn="ctr"/>
                      <a:r>
                        <a:rPr lang="en-US" sz="2000" dirty="0" smtClean="0"/>
                        <a:t>Open and candid</a:t>
                      </a:r>
                      <a:r>
                        <a:rPr lang="en-US" sz="2000" baseline="0" dirty="0" smtClean="0"/>
                        <a:t> in interview</a:t>
                      </a:r>
                      <a:endParaRPr lang="en-US" sz="2000" dirty="0"/>
                    </a:p>
                  </a:txBody>
                  <a:tcPr anchor="ctr"/>
                </a:tc>
                <a:tc>
                  <a:txBody>
                    <a:bodyPr/>
                    <a:lstStyle/>
                    <a:p>
                      <a:pPr algn="ctr"/>
                      <a:r>
                        <a:rPr lang="en-US" sz="2000" dirty="0" smtClean="0"/>
                        <a:t>Hope</a:t>
                      </a:r>
                      <a:r>
                        <a:rPr lang="en-US" sz="2000" baseline="0" dirty="0" smtClean="0"/>
                        <a:t> for Government Action</a:t>
                      </a:r>
                    </a:p>
                    <a:p>
                      <a:pPr algn="ctr"/>
                      <a:endParaRPr lang="en-US" sz="2000" baseline="0" dirty="0" smtClean="0"/>
                    </a:p>
                    <a:p>
                      <a:pPr algn="ctr"/>
                      <a:r>
                        <a:rPr lang="en-US" sz="2000" baseline="0" dirty="0" smtClean="0"/>
                        <a:t>Egalitarianism</a:t>
                      </a:r>
                      <a:endParaRPr lang="en-US" sz="2000" dirty="0"/>
                    </a:p>
                  </a:txBody>
                  <a:tcPr anchor="ctr"/>
                </a:tc>
              </a:tr>
              <a:tr h="1882588">
                <a:tc>
                  <a:txBody>
                    <a:bodyPr/>
                    <a:lstStyle/>
                    <a:p>
                      <a:pPr algn="ctr"/>
                      <a:r>
                        <a:rPr lang="en-US" sz="2000" dirty="0" smtClean="0"/>
                        <a:t>Less Occurrences</a:t>
                      </a:r>
                      <a:endParaRPr lang="en-US" sz="2000" dirty="0"/>
                    </a:p>
                  </a:txBody>
                  <a:tcPr anchor="ctr"/>
                </a:tc>
                <a:tc>
                  <a:txBody>
                    <a:bodyPr/>
                    <a:lstStyle/>
                    <a:p>
                      <a:pPr algn="ctr"/>
                      <a:r>
                        <a:rPr lang="en-US" sz="2000" dirty="0" smtClean="0"/>
                        <a:t>Educated</a:t>
                      </a:r>
                      <a:r>
                        <a:rPr lang="en-US" sz="2000" baseline="0" dirty="0" smtClean="0"/>
                        <a:t> about subject</a:t>
                      </a:r>
                      <a:endParaRPr lang="en-US" sz="2000" dirty="0"/>
                    </a:p>
                  </a:txBody>
                  <a:tcPr anchor="ctr"/>
                </a:tc>
                <a:tc>
                  <a:txBody>
                    <a:bodyPr/>
                    <a:lstStyle/>
                    <a:p>
                      <a:pPr algn="ctr"/>
                      <a:r>
                        <a:rPr lang="en-US" sz="2000" dirty="0" smtClean="0"/>
                        <a:t>Non-religious</a:t>
                      </a:r>
                      <a:endParaRPr lang="en-US" sz="2000" dirty="0"/>
                    </a:p>
                  </a:txBody>
                  <a:tcPr anchor="ctr"/>
                </a:tc>
              </a:tr>
            </a:tbl>
          </a:graphicData>
        </a:graphic>
      </p:graphicFrame>
    </p:spTree>
    <p:extLst>
      <p:ext uri="{BB962C8B-B14F-4D97-AF65-F5344CB8AC3E}">
        <p14:creationId xmlns:p14="http://schemas.microsoft.com/office/powerpoint/2010/main" val="4049492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Disagreement</a:t>
            </a:r>
            <a:endParaRPr lang="en-US" dirty="0"/>
          </a:p>
        </p:txBody>
      </p:sp>
      <p:sp>
        <p:nvSpPr>
          <p:cNvPr id="3" name="Content Placeholder 2"/>
          <p:cNvSpPr>
            <a:spLocks noGrp="1"/>
          </p:cNvSpPr>
          <p:nvPr>
            <p:ph idx="1"/>
          </p:nvPr>
        </p:nvSpPr>
        <p:spPr/>
        <p:txBody>
          <a:bodyPr>
            <a:normAutofit/>
          </a:bodyPr>
          <a:lstStyle/>
          <a:p>
            <a:pPr fontAlgn="ctr"/>
            <a:r>
              <a:rPr lang="en-US" dirty="0"/>
              <a:t>Timid or abrupt </a:t>
            </a:r>
            <a:r>
              <a:rPr lang="en-US" dirty="0" smtClean="0"/>
              <a:t>behavior</a:t>
            </a:r>
          </a:p>
          <a:p>
            <a:pPr lvl="1" fontAlgn="ctr"/>
            <a:r>
              <a:rPr lang="en-US" dirty="0" smtClean="0"/>
              <a:t>Use of vague language</a:t>
            </a:r>
          </a:p>
          <a:p>
            <a:pPr lvl="1" fontAlgn="ctr"/>
            <a:r>
              <a:rPr lang="en-US" dirty="0" smtClean="0"/>
              <a:t>Declaring they don’t know what they mean</a:t>
            </a:r>
          </a:p>
          <a:p>
            <a:pPr lvl="1" fontAlgn="ctr"/>
            <a:r>
              <a:rPr lang="en-US" dirty="0" smtClean="0"/>
              <a:t>Distracted or brief in interview</a:t>
            </a:r>
            <a:endParaRPr lang="en-US" dirty="0"/>
          </a:p>
          <a:p>
            <a:pPr fontAlgn="ctr"/>
            <a:r>
              <a:rPr lang="en-US" dirty="0"/>
              <a:t>Factual </a:t>
            </a:r>
            <a:r>
              <a:rPr lang="en-US" dirty="0" smtClean="0"/>
              <a:t>misunderstandings</a:t>
            </a:r>
          </a:p>
          <a:p>
            <a:pPr lvl="1" fontAlgn="ctr"/>
            <a:r>
              <a:rPr lang="en-US" dirty="0" smtClean="0"/>
              <a:t>General confusion of climate change versus general environmental problems</a:t>
            </a:r>
          </a:p>
          <a:p>
            <a:pPr lvl="2" fontAlgn="ctr"/>
            <a:r>
              <a:rPr lang="en-US" dirty="0" smtClean="0"/>
              <a:t>Caused by fireworks, decreased snow = increased population, ocean warming, plastic</a:t>
            </a:r>
          </a:p>
          <a:p>
            <a:endParaRPr lang="en-US" dirty="0"/>
          </a:p>
        </p:txBody>
      </p:sp>
    </p:spTree>
    <p:extLst>
      <p:ext uri="{BB962C8B-B14F-4D97-AF65-F5344CB8AC3E}">
        <p14:creationId xmlns:p14="http://schemas.microsoft.com/office/powerpoint/2010/main" val="39208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Disagreement</a:t>
            </a:r>
            <a:endParaRPr lang="en-US" dirty="0"/>
          </a:p>
        </p:txBody>
      </p:sp>
      <p:sp>
        <p:nvSpPr>
          <p:cNvPr id="3" name="Content Placeholder 2"/>
          <p:cNvSpPr>
            <a:spLocks noGrp="1"/>
          </p:cNvSpPr>
          <p:nvPr>
            <p:ph idx="1"/>
          </p:nvPr>
        </p:nvSpPr>
        <p:spPr/>
        <p:txBody>
          <a:bodyPr>
            <a:normAutofit/>
          </a:bodyPr>
          <a:lstStyle/>
          <a:p>
            <a:r>
              <a:rPr lang="en-US" dirty="0" smtClean="0"/>
              <a:t>Arrogance</a:t>
            </a:r>
          </a:p>
          <a:p>
            <a:pPr lvl="1"/>
            <a:r>
              <a:rPr lang="en-US" dirty="0" smtClean="0"/>
              <a:t>Many instances of disdain for others of differing opinion or education</a:t>
            </a:r>
          </a:p>
          <a:p>
            <a:r>
              <a:rPr lang="en-US" dirty="0" smtClean="0"/>
              <a:t>Religious ties</a:t>
            </a:r>
          </a:p>
          <a:p>
            <a:pPr lvl="1"/>
            <a:r>
              <a:rPr lang="en-US" dirty="0" smtClean="0"/>
              <a:t>Traditional religion mentioned</a:t>
            </a:r>
          </a:p>
          <a:p>
            <a:r>
              <a:rPr lang="en-US" dirty="0" smtClean="0"/>
              <a:t>Very mistrustful of government</a:t>
            </a:r>
          </a:p>
          <a:p>
            <a:pPr lvl="1"/>
            <a:r>
              <a:rPr lang="en-US" dirty="0" smtClean="0"/>
              <a:t>Ability of regulations to change people</a:t>
            </a:r>
          </a:p>
          <a:p>
            <a:pPr lvl="1"/>
            <a:r>
              <a:rPr lang="en-US" dirty="0" smtClean="0"/>
              <a:t>Ability of government to create effective regulations</a:t>
            </a:r>
          </a:p>
          <a:p>
            <a:endParaRPr lang="en-US" dirty="0" smtClean="0"/>
          </a:p>
          <a:p>
            <a:endParaRPr lang="en-US" dirty="0" smtClean="0"/>
          </a:p>
          <a:p>
            <a:endParaRPr lang="en-US" dirty="0"/>
          </a:p>
        </p:txBody>
      </p:sp>
    </p:spTree>
    <p:extLst>
      <p:ext uri="{BB962C8B-B14F-4D97-AF65-F5344CB8AC3E}">
        <p14:creationId xmlns:p14="http://schemas.microsoft.com/office/powerpoint/2010/main" val="406994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68266"/>
          </a:xfrm>
        </p:spPr>
        <p:txBody>
          <a:bodyPr/>
          <a:lstStyle/>
          <a:p>
            <a:r>
              <a:rPr lang="en-US" dirty="0" smtClean="0"/>
              <a:t>Surprising Outcomes</a:t>
            </a:r>
            <a:endParaRPr lang="en-US" dirty="0"/>
          </a:p>
        </p:txBody>
      </p:sp>
      <p:graphicFrame>
        <p:nvGraphicFramePr>
          <p:cNvPr id="4" name="Content Placeholder 3"/>
          <p:cNvGraphicFramePr>
            <a:graphicFrameLocks noGrp="1"/>
          </p:cNvGraphicFramePr>
          <p:nvPr>
            <p:ph idx="1"/>
          </p:nvPr>
        </p:nvGraphicFramePr>
        <p:xfrm>
          <a:off x="304800" y="1295400"/>
          <a:ext cx="8382000" cy="5267960"/>
        </p:xfrm>
        <a:graphic>
          <a:graphicData uri="http://schemas.openxmlformats.org/drawingml/2006/table">
            <a:tbl>
              <a:tblPr firstRow="1" bandRow="1">
                <a:tableStyleId>{5C22544A-7EE6-4342-B048-85BDC9FD1C3A}</a:tableStyleId>
              </a:tblPr>
              <a:tblGrid>
                <a:gridCol w="4229100"/>
                <a:gridCol w="4152900"/>
              </a:tblGrid>
              <a:tr h="787400">
                <a:tc>
                  <a:txBody>
                    <a:bodyPr/>
                    <a:lstStyle/>
                    <a:p>
                      <a:pPr algn="ctr"/>
                      <a:r>
                        <a:rPr lang="en-US" sz="2400" dirty="0" smtClean="0"/>
                        <a:t>Expectations</a:t>
                      </a:r>
                      <a:endParaRPr lang="en-US" sz="2400" dirty="0"/>
                    </a:p>
                  </a:txBody>
                  <a:tcPr anchor="ctr"/>
                </a:tc>
                <a:tc>
                  <a:txBody>
                    <a:bodyPr/>
                    <a:lstStyle/>
                    <a:p>
                      <a:pPr algn="ctr"/>
                      <a:r>
                        <a:rPr lang="en-US" sz="2400" dirty="0" smtClean="0"/>
                        <a:t>Unsuspected</a:t>
                      </a:r>
                      <a:r>
                        <a:rPr lang="en-US" sz="2400" baseline="0" dirty="0" smtClean="0"/>
                        <a:t> results</a:t>
                      </a:r>
                      <a:endParaRPr lang="en-US" sz="2400" dirty="0"/>
                    </a:p>
                  </a:txBody>
                  <a:tcPr anchor="ctr"/>
                </a:tc>
              </a:tr>
              <a:tr h="787400">
                <a:tc>
                  <a:txBody>
                    <a:bodyPr/>
                    <a:lstStyle/>
                    <a:p>
                      <a:pPr algn="ctr"/>
                      <a:r>
                        <a:rPr lang="en-US" sz="2400" dirty="0" smtClean="0"/>
                        <a:t>Open and candid in speech</a:t>
                      </a:r>
                    </a:p>
                    <a:p>
                      <a:pPr algn="ctr"/>
                      <a:endParaRPr lang="en-US" sz="2400" dirty="0"/>
                    </a:p>
                  </a:txBody>
                  <a:tcPr anchor="ctr"/>
                </a:tc>
                <a:tc>
                  <a:txBody>
                    <a:bodyPr/>
                    <a:lstStyle/>
                    <a:p>
                      <a:pPr algn="ctr"/>
                      <a:r>
                        <a:rPr lang="en-US" sz="2400" dirty="0" smtClean="0"/>
                        <a:t>Timid or abrupt</a:t>
                      </a:r>
                      <a:r>
                        <a:rPr lang="en-US" sz="2400" baseline="0" dirty="0" smtClean="0"/>
                        <a:t> behavior</a:t>
                      </a:r>
                      <a:endParaRPr lang="en-US" sz="2400" dirty="0"/>
                    </a:p>
                  </a:txBody>
                  <a:tcPr anchor="ctr"/>
                </a:tc>
              </a:tr>
              <a:tr h="787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Passionately educated</a:t>
                      </a:r>
                    </a:p>
                    <a:p>
                      <a:pPr algn="ctr"/>
                      <a:endParaRPr lang="en-US" sz="2400" dirty="0"/>
                    </a:p>
                  </a:txBody>
                  <a:tcPr anchor="ctr"/>
                </a:tc>
                <a:tc>
                  <a:txBody>
                    <a:bodyPr/>
                    <a:lstStyle/>
                    <a:p>
                      <a:pPr algn="ctr"/>
                      <a:r>
                        <a:rPr lang="en-US" sz="2400" dirty="0" smtClean="0"/>
                        <a:t>Factual</a:t>
                      </a:r>
                      <a:r>
                        <a:rPr lang="en-US" sz="2400" baseline="0" dirty="0" smtClean="0"/>
                        <a:t> misunderstandings</a:t>
                      </a:r>
                      <a:endParaRPr lang="en-US" sz="2400" dirty="0"/>
                    </a:p>
                  </a:txBody>
                  <a:tcPr anchor="ctr"/>
                </a:tc>
              </a:tr>
              <a:tr h="787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Community-</a:t>
                      </a:r>
                      <a:r>
                        <a:rPr lang="en-US" sz="2400" baseline="0" dirty="0" smtClean="0"/>
                        <a:t>m</a:t>
                      </a:r>
                      <a:r>
                        <a:rPr lang="en-US" sz="2400" dirty="0" smtClean="0"/>
                        <a:t>inded egalitarianism</a:t>
                      </a:r>
                      <a:r>
                        <a:rPr lang="en-US" sz="2400" baseline="0" dirty="0" smtClean="0"/>
                        <a:t> </a:t>
                      </a:r>
                      <a:endParaRPr lang="en-US" sz="2400" dirty="0" smtClean="0"/>
                    </a:p>
                    <a:p>
                      <a:pPr algn="ctr"/>
                      <a:endParaRPr lang="en-US" sz="2400" dirty="0"/>
                    </a:p>
                  </a:txBody>
                  <a:tcPr anchor="ctr"/>
                </a:tc>
                <a:tc>
                  <a:txBody>
                    <a:bodyPr/>
                    <a:lstStyle/>
                    <a:p>
                      <a:pPr algn="ctr"/>
                      <a:r>
                        <a:rPr lang="en-US" sz="2400" dirty="0" smtClean="0"/>
                        <a:t>Arrogance</a:t>
                      </a:r>
                      <a:endParaRPr lang="en-US" sz="2400" dirty="0"/>
                    </a:p>
                  </a:txBody>
                  <a:tcPr anchor="ctr"/>
                </a:tc>
              </a:tr>
              <a:tr h="787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Not traditionally religious</a:t>
                      </a:r>
                    </a:p>
                    <a:p>
                      <a:pPr algn="ctr"/>
                      <a:endParaRPr lang="en-US" sz="2400" dirty="0"/>
                    </a:p>
                  </a:txBody>
                  <a:tcPr anchor="ctr"/>
                </a:tc>
                <a:tc>
                  <a:txBody>
                    <a:bodyPr/>
                    <a:lstStyle/>
                    <a:p>
                      <a:pPr algn="ctr"/>
                      <a:r>
                        <a:rPr lang="en-US" sz="2400" dirty="0" smtClean="0"/>
                        <a:t>Religious</a:t>
                      </a:r>
                      <a:r>
                        <a:rPr lang="en-US" sz="2400" baseline="0" dirty="0" smtClean="0"/>
                        <a:t> ties</a:t>
                      </a:r>
                      <a:endParaRPr lang="en-US" sz="2400" dirty="0"/>
                    </a:p>
                  </a:txBody>
                  <a:tcPr anchor="ctr"/>
                </a:tc>
              </a:tr>
              <a:tr h="787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Hope for government action</a:t>
                      </a:r>
                    </a:p>
                    <a:p>
                      <a:pPr algn="ctr"/>
                      <a:endParaRPr lang="en-US" sz="2400" dirty="0"/>
                    </a:p>
                  </a:txBody>
                  <a:tcPr anchor="ctr"/>
                </a:tc>
                <a:tc>
                  <a:txBody>
                    <a:bodyPr/>
                    <a:lstStyle/>
                    <a:p>
                      <a:pPr algn="ctr"/>
                      <a:r>
                        <a:rPr lang="en-US" sz="2400" dirty="0" smtClean="0"/>
                        <a:t>Widely varied, leaning toward distrust</a:t>
                      </a:r>
                      <a:endParaRPr lang="en-US" sz="2400" dirty="0"/>
                    </a:p>
                  </a:txBody>
                  <a:tcPr anchor="ctr"/>
                </a:tc>
              </a:tr>
            </a:tbl>
          </a:graphicData>
        </a:graphic>
      </p:graphicFrame>
    </p:spTree>
    <p:extLst>
      <p:ext uri="{BB962C8B-B14F-4D97-AF65-F5344CB8AC3E}">
        <p14:creationId xmlns:p14="http://schemas.microsoft.com/office/powerpoint/2010/main" val="378747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04800"/>
            <a:ext cx="5638800" cy="962116"/>
          </a:xfrm>
        </p:spPr>
        <p:txBody>
          <a:bodyPr>
            <a:normAutofit fontScale="90000"/>
          </a:bodyPr>
          <a:lstStyle/>
          <a:p>
            <a:r>
              <a:rPr lang="en-US" dirty="0" smtClean="0"/>
              <a:t>Conclusions </a:t>
            </a:r>
            <a:r>
              <a:rPr lang="en-US" dirty="0" smtClean="0"/>
              <a:t>–Six Olympias </a:t>
            </a:r>
            <a:endParaRPr lang="en-US" dirty="0"/>
          </a:p>
        </p:txBody>
      </p:sp>
      <p:sp>
        <p:nvSpPr>
          <p:cNvPr id="4" name="TextBox 3"/>
          <p:cNvSpPr txBox="1"/>
          <p:nvPr/>
        </p:nvSpPr>
        <p:spPr>
          <a:xfrm>
            <a:off x="685800" y="4572000"/>
            <a:ext cx="7772400" cy="1938992"/>
          </a:xfrm>
          <a:prstGeom prst="rect">
            <a:avLst/>
          </a:prstGeom>
          <a:noFill/>
        </p:spPr>
        <p:txBody>
          <a:bodyPr wrap="square" rtlCol="0">
            <a:spAutoFit/>
          </a:bodyPr>
          <a:lstStyle/>
          <a:p>
            <a:r>
              <a:rPr lang="en-US" sz="2400" dirty="0" smtClean="0"/>
              <a:t>At first glance, this group of Alarmed respondents appeared to be fairly homogeneous in their attitudes about climate change.  However, closer examination of the data revealed similarities and contrasts, as well as some inaccurate and unexpected underlying beliefs among interviewees.</a:t>
            </a:r>
            <a:endParaRPr lang="en-US" sz="2400" i="1" dirty="0"/>
          </a:p>
        </p:txBody>
      </p:sp>
      <p:sp>
        <p:nvSpPr>
          <p:cNvPr id="2056" name="AutoShape 8" descr="data:image/jpeg;base64,/9j/4AAQSkZJRgABAQAAAQABAAD/2wCEAAkGBhQQEBQUEBQVFBQUFBQUFBQUFBQWFBQVFBUVFBQVFBUXGyYeFxkkGRcUHy8gJCcpLCwsFR4xNTAqNSYrLCkBCQoKDgwOGg8PGiwkHCQtLCwsKiwpLC0sKSwsLCksLCkpLCwsKSksLCksLCwpKSksLCwpKSwsLCkpKSksKSksLP/AABEIAMIBAwMBIgACEQEDEQH/xAAbAAACAwEBAQAAAAAAAAAAAAAAAwECBQQGB//EAEQQAAEDAwEEBwYDBQcCBwAAAAEAAhEDEiExBEFRYQUTInGBkfAGMqGxwdEjQlIUFWKC4QczcpKisvGzwhYkQ1Njg6P/xAAaAQEBAAMBAQAAAAAAAAAAAAAAAQIDBAUG/8QAKBEBAQACAQQBAwQDAQAAAAAAAAECEQMEEiExQRNRkTJSYYFCsfAF/9oADAMBAAIRAxEAPwDOhTCtCmF9c+cVhTCtCmFdCsKYVoUwmhSFMK0KYVRSFMK0KYQUhEK8IhBWEQrwiEFYRCvCIQUhTCtCIQVhEK9qIQUhEK9qIQUhEK8IhUUhEK8IhBSEQrwiEC4RCvCIQLhEJlqLUFIQr2qVipMItV7VMIKQphXtUwiKQphXtUwqKWohXtU2oKWotTLUWoKQi1XtU2oF2qbVe1TagXaptV7VNqBdqITLUWqhdqm1XtU2oF2otTLUWohdqLUy1FqBdqLUy1FqBdqi1NtUWoF2otTIRagVai1NtRagXahMtUqKRaptV7VNqgpaptV7VNqopai1MtU2oF2qbVe1TagXaptV7VNqClqLUy1FqClqLUy1FqoXaptTLUWohdqm1XtU2oF2otTLUWoF2otTLUWoF2otTbUWoFWotTbUWoFWotTLUWoFWotTbUWoFWotTbUWoF2oTbFCikWqbVe1TaoKBqm1MtRagpaptV7VNqoXaptTLUWoKWotTLVNqBdqm1XtU2oF2qbUy1FqBdqm1MtRaiF2otTbUWoFWqbUy1Fqlsk3STfgu1FquHAlwGLTH1EHeIIVrVMM5njMp6rLLG42ylWotTbUWrJiVai1NtRaqFWotTbUWoFWotTbVFqBdqLUy1FqBdqlMtQsWTnDVNquGqwasQu1TamWqbVULtRam2otQLtU2plqm1NhVqm1MtU2psLtU2plqm1NhdqLUy1Tam0LtRamWoEHTu8eCbC7VNqZaptTYVaqVYAzA5kxHNdIYs7pLZ513Y9eC87ruqnHj2fNjs6XgueXd8QrYq7OsLQZc4EzkzD6jok8nz58JOjavL1mObpgguiDmW517lsdB9KdcC1/vt/1DjHHSe8LV0HVSycV/ps6vgsv1J6aFqLU21Fq9bbzyrUWptqLU2FWotTbUWpsKtUWp1qi1NhVqLU21FqbC7UJtqFGTmDVa1cHQfSZ2hryQAWujHMXDG7BA8CtQNWvHOZTcXLG43VLDVIamWqbVltC7UWptqm1NoVaptTLVNqbCrVNqbaptTYVaptTQ1FqbC7UWptqzPaOtZszyMEgNH8xg+EStfJydmFyvwyxx7rIxtq9qLKtUatDbWWx7w/NJxmT/lC5PZbpRwrWOyKpJ4w6CZ+/Ib1g13QOPmIIGhlN6OrBtWm98fhuE6EABzCTHcDjgF85h1fJeSZZX1f9+3pXhxmFkfTLVNqZaptX0vc8tyv2gtdALG6S+o61oJOAMGTxMEDxXNXtPv7SDypUi8zmA0iM7lvUeirKZeIJIvue0PMgEiAcNaD4pdPaqnWtaaz81HiGspMbHVOsA7JMXNLtZ0EwvmOozvJyXKvoODGYcckeUr7PSdMVnNLT2g6i+QXAHtdreCPNZV42avTqNqNqN/OGyHWkWGAR2iBGBPu85XuHuf8AtPVitVDTtVCmR+Gey6lXqu1b+YsAJWD7W0XO2HZ3OIe6pYTLGjLw52LQIzhY8duOUsXOTLGytu1Fq5PZ/YzT2ak0zNoPvXROQAeEQtC1fT4Z92Mr5/KathVqLU61Fqy7kJtRam2otTuCrVFqdai1NhNqLU21FqbC7FCdapTbJ899iNqPXOaboe0kHUXNgw7EiBOeeZkR7kNXgfYDpSkHPDwQ/EP1AAmbv0e80T7pAGkZ9P0b7XbPXqmm10OmG3YD8saIneXOIjkuLp85MJNunnxtztkbIaptVw1WDV09zmLtU2pgarWq9yFWosTQ1TYp3BVimxNhSGqXkk91Zjb6hVqmxPFB36Xf5XfZSdmd+kjvgfMrVeo457yn5Zzh5L/jfw57V4/272uLWGbQC44wTkYPIfNe3NOJm3H8Td3IGV8n6b6SNeqXEmBnIwADgcBi044Fef13VYZcfbjfbp4ODPHLuymmfVebYdPPiBwxn/lGxRae0NXFoBzgZA47sfHKW6uIMYOGjSRpHzASDtZcBENycmR2WwSTnWfWV42Nd7617NbS6rstJzw4Ogg3GS60lt084laoavl2x+1tekBTZUAbBLQ1jDAF12S0k5kq+ze3W0FwNxcWnRzGweLTZGPCfLHv8fWY9kefelyttfYXbQDSDAe1YGxkxcDEwCVluoxUD+2bahdApPM9hzIkkfqnwXi6H9om2NcCG0g0R+HZ7w35kuB/m36L0eyf2jurgWdU15MdW4uvB4Afm8PgcLyeSXe69XCzWoZtVcsqmqW1RFalWg0iBFKlUpwTJiesOY/Lzxg9PdLNfs1Gk0z1RZLiHCbccI0M6rd6Q2zatppPY9oa02h0MMmT/EdND4LxvSDqmy1HMbDm1abOswJa5rnNBB3EAnHNYSrfTZpe1bW02BgBLWtabjaDaIdaRPD4FaHRPtE2vEgMnAk+84kgNaNTjUr57tO0FvM5Ib8ZMCApO1vHaBLXNOSARmCcGF1YdbyY636cWfTYZbfWrUWrynQXtW0bJ2yXVQ4ttfIceeRpz+KOlPae+gGDDzAeRNoOIg8z6yu/k6/j48O63zr04p0+duvh6YbQzHabnTtDKbavmX7R2pDiOG8zy9fBe36A6fZWptue01C5zYGPdBdnAGgXP0f/AKf18u3OaZc3T9k3PLVtRamEiYkTExviYmO9Zeze0VKpUcwSLXFtxLbcTJmcDGp4jivUvJjj7rmmNvpoWqLVhu9qqciCSWmKjYAPvFpgHunC4v8AxeGV3sJ6yajWsLYtDJy7XWI8j46b1XHPltnDl9nq7UI2SqKrA9hlrsg6YQt8zl8xhrT4J0Z0o7Z+ssialM03EzIDiLgM4MDgdfFGxVS19wJkEEQY4T2u6VnuJEyNc7/MLr6LqjrG3ENFw7UE251xu3+C8DHOvYuO33Kjt7Orpve5resa0i4gZLQ46xxWJ0z0jWq1BT2ZrnMBbc+mCQSHNcReBAEYK8NtVZxcG1nF9jWsBcJhgAta3tEBoEHHxOV7/wBgNu/Dc2lWPVBoMOY021XGoIaZkNtpk54jfK6OTrLZqNPH0uPd5dW0be6rVonZ4cwEueWvp72lthF0nX4jgtalWcdNmrHna4f9wXzh1FzqFR5glpa0RTmZLmOmTuNvx4L6hW2iszZKzqdz6zS4MAa12Q4NixrcgG7y5LVy8+eXy38fBhj8EfjbtlP8zgP9xKs2jtG6hTHe+lp5TxV+kq20D9s6oPNtFh2eAO1VIqXBpI7UEMwZHJM/H684dYNkBnswdpu043Ru0XNbb7rfJJ6ip2fajupM/mP/AGo/de0uiatMRwNU/MJWw0tp/wDI9ZfIpv8A2uXj3+r7F4B7XbnSY1RU6N2l2zVG9rrXbUXMmqJFDrGkAOu7LbQez4QppdnHoOrHartHPq2kT3kBQfZ135tocDyY1vwDua6f3fUG2VauOqdRbTYJ/OH3E27sb1l0/Zqt+x7LRJZfRrMq1Mm21r6jiGm2Zhw3DvTQvtvRdKlTe+rtFYtY25wFTMTGmTEr4/0lVB6wsFoN0C6SBwJAEkceW7RfVPavooB2016zw2nV2dlBg7RcKoqB7SQBlst3SYnC+SbS+N28R9Y+K5+T3GvMqsRaBEgwSInhHdI8fojYqQqatgNdIGnvQR4SDpCh0klriTd7waBDYEtF04/rzldVIdvJwGmeGuAMbhvn8ym9RgTtDmhzQ2TYJtgW95BOP6hdj9oa5xuZBvDeyMXOF0DOkLlp0w0POrjdmIIxw5knzTqbO3/9zHf/AJwuvp7uWfZjT6VcflfGpE6QDE9oaLqp16nWMey3rGvaWOaIyCLZHunMLLbT7AH/AMTge/rZ+S9b0fsFMvZUmk0Nq0y6QCG2bMapL/EOune3kt2Xpcfb0LvbBrPw9p2e2oWg/hPDhmRIa+CMjidBwXlem9ovqPe1zSMnRwyT7kcRjdBOm5I9oOmDWq3Q1r8tcRIkDAuEwCAN3xlcN+MiRGc41yOepXFllJNtuVAYQHOtIwNWundiNI+HHmqC4HrHEZ7N0NnjAA9fFQYMHAwO+ScBs44DipFZxa5xJbkBt1sZjER2Tv3FTHLc2xO2GpD8AWjRwuieMnB37l2MrF0gTxnMkzy584yVjbK0iqZffBg5y3jJgT64LsPATBEGJ34mcR/RauXjl2jvpUSMPEiZnQRGNNd+4ap+w7WKBa9rWi0yQA0TkYOusHJ0ieS5H1GR72kGGkgmIiT3huANwjck7RWBJJJIDZDRjAkCDILt27v3Li4rlM5l9qlm5ptdJ+11TrW1KfZPVtDmnTOXAd+vEea8y/pl3aIJiQSAe9pnwJHioqszBIxrA5c8SFy1IF2JnO7M7uPoL1M+oyzy81hjhjjPBprnt9r3stAxknGuOUDglzDpxOvwBIBjTPyVKdYwYgCN85+84zzUVNoaecx4c/6rXLWTb2b2mqtY0Co8AAABrntAAwBAI3b4zqhYjngYye4D6qFtnLn+6se2M39meQB8ZEchOm7Hitf2U6CNbaWN/grPw0O/u6byGkEQZc0DxXJU6Cqk/wB4DpvcIjTcunovZdp2Z4qUaoY8AgOBBw4QfeBGiz+pj923ccXS7Xh5kEDAAiAMAEBfQf7LzUZQ2p5JDYbN4dBb1O0u7Etguu6s4MwSvN9G7Eb3O2lxdiWtplouqSDLycgY3cPBdVTZAWgGtVgDDCxrgCBAtIIHIE/BW5Y2eLExuvLa2faANncXEZqsBjOB1jt2+ANdc8163aPaum7Zn/s9YCq6uYaCBUAftJnsn+B3xXzIbPUkaFogOB7DnRrBAcPHOqp+zuESy+HAwXj3cyJgEGMSO/ktf1PPwz7o+pdO9I7QBt37OXmDRbRtDic03OeaNupuAnXeu7aqtbrtqDettbsY6uA+01u17hGC/A0zovluxbRUplr2tNJ4fI6tww0gy3tTiBEz+YYO/wBXsHtNXp0SJpudUDjR62o51SmROaha2HSciS04MY0uN7vEZd0el2E1+u2C/rbRszzXJ6y3rDTbHWzi66YuzMrkFLaHbEwFtfrDtsuH4l4pXnJnNkRyys1/ts5tUGrQb1ds2MeHPL5tvLpHZy7FvyWH07/aO80KdOwdd2uuLbmXNMltgBuAiJ7vK+d6+Tce62muW7ZtheS1rtmb1VzrWuNubJOTdrC81tXTdNuzbDTcSH0a9OpWaWPJY0Oc4ybYJhwMCdV86o9P3Em+0jLQZeSdNYganX6rX2rpU1S0uc15eaRqVC20wWuFS4DXRveI0U7tfq8ErT9s+lWV9rc+i66m8Mh0EBwDAPzAHDmu8WryW1Ag3NGZtzvGTx9SugVLuyCGhocSXy1sRPvRE7u+OU8m2Aim1zHMJjLQZe0mYDhxlp0kQRK5pLlltqu7doYw3A5Nt0AQ4gal7o5xkcuKB2XtaOFpIIycw0QMCSTA3g8FFfaaYc203wLQ4NPCPzb5dOm7uSDtLXXAhznkwxoDpJ0Gd5k6cgs+234Y6dsgsAbpDmjEYBcNNyVs+0i4cDWpnw6uE5tO1rROgj1hFGjYA2o38jcRjSZJ4Zb/AMrb0l85f990pdOt2Nf/AEnf9Rd46SdTFQA69ecifdpFjdf4XuxzC4iymcW9qXHXFo0EazO+ful18CW4Ofi3tHK7L6J7dFWHZPI8BxGOGh8F37dsr6TurqCHANJEgxIBGnKFlv2pttO2XFwZdIDQHOxAMmRK9T7asjbKn+Fn+0D6LyuTjsxtrZk8ttVIukNaXHMRE4LeOu/eu8gtYC44DYhsATvyDH0SBUaHdvAJIzpkH7R4qm07fTDsubMfqMARgACJ+Kz4rvGE9DZaLgA4Adsgi4h2p1O8GNxnyXRbrOSAcxDRM+7k50XNV6RAGHEAnL7Tb4EYJwRvRR25jjaxxMgnMDTiIGdfhwWfJvttHS15tjdzyJnEDlr4KlEGoYbLRNxDoiJNpGsOA0PML0/sXRkVTbJFoBAkgm6Y4YjyPBaXtLsr3UpbTJIg4b2tHAzAO8tK148e+Lws/Tp4DpelnszEAFsG4ZABmIyCDn6hZxqSPeMN0AxjujOhW/t9Es2cyyJa0hzmuEWnJaTxg/Reew4yOzA3RJ8eHms8cNSRjZ6MFXAnM4bMw6TOeWQmOfExlzsmBO6YEjAwM9yBsTnOFrmVZZ1jj2uyBJcHXR2m446iCdFc0JwCN2GjQbpMH1xV7Lb4ia05DTd+apB3gF0TyjCF0nokcCfX+FCz1l/P4Y7/AJejvPA/FTPegUW8B8FcUW/pb8FyeGxT1opkcvIJgot/S3yCuGM/SPIKeDRN45eQQKreXwT4bwHkFIc3gE8HgnrWcW+f9VYVW8R5n7p145fBT1oTwm4T1jeP+77o60c/9SfeFIfyQ3HO0NmQDP8AhMj/AEo6tv6Z/lb9Qn9YD6+iteENxxijuDABwLQfhoq/uthOabOP923K7hWHqVN4WXd9ovdGc7oOj/7Q8GBMo9HsZUFRlO2oHXB4HaDtbhJwZzO45XYRyUgclO/L7p3M7aOjA9xJLxJnAb9V002Oa0NBdgNG7Rogb+ELpxyQYUmVnpNuKtsF4NwJkyZiZ/xTMcpSv3OzALJgECeBM57ecnetAvRd6hX6mf3JS6VADHVU/wAuBSpD3HXtiBIzvBBIxphT0qx+0PL3wHkASNMco+qvKFLnlZqrtlHoFxOS0jWCHR34IzMKp9maf6KfgHD5la4CtCY53HxF8OKvsHWNtqNa9oILWloAbDQ3GkYaBjgoodGtpghjLQ4AODbBIBkTnOcruhHgl5Lfak7L+FPViqydbajgDExIa6DqfNOftxOpq+JefqgKbU7l8OattDXAhxJB1DrvjKz62xUyZaabToOwJjhMrYg8vioI5DyVmTGyVls2fDgajCHMcz3WiLozrnuXJT9nhi2oBGlrIM66g5W4dnadWt8ks7Az9PzCzxz16uv6hr+We7oInJqPQu/92t/i/wAyFl9W/uv4Y9kcnirR3/FKDxx8p+6uHrUi8cyq2Kwfx+SOs4fMSiBrPBWA5on16hSHcvXgobAlWA9ShWDlF2gslSBzUPeNFLfWiG1vFThUcR6+yqxvd5od1OkcFII4JRJ4jyRJ9BTZs3HNRHPzS+sPJBqf8ps2YAeKmOaV13mrXIm4You5qscVI7kRYOKm71Kqpu4ptVr1AJ3oDkF8aqbAXIv5IlTcqIBlEoacqC7Kqr+uakqpcp3IaBb6woypBUWjXRAXIVrEIyZTeE+vAKQOBPx+6WH9/l91Jqnw7/sEYGBvoQPllSZHD4/QJReeXmfqrRnciGTzU3bp+X9Eu7n681YGP+PugsBw9eauPWZ+qU6oeB+H1V2ppQ50afb5JlxSHVDJ4eu9WbUx6+uVdIa31iPkoce77Kk79PDKq5w0mDzye+JwpoONThCJO8jwKQwx6hSwk8vE/dFPA9b1LuXrzSS3u+KYGiFF0AO9M+Hz81UH1iPFBI4g8/siLXR6n5KGlUNTgp01UFw71iFIf6CoADrHxQXev6QgvdCkFJ3q7igY5yGvSRjMZUF+/iinQocMzKpcgkgQgYRPBBBS2T6n6qQ4osMYeKHBUa4qxPEqiZUKtvMIVGbKY1CEqfKzh81Zrfr80IWESq/lCGjHh9UIWTGrHTx+qjihCqlb/XNdNTER60QhRYTWPyU7KPkEIVT5WrNGcK33KEJVM4qjj2R4oQsb6Ft6q53a8T8kIVUyi3RXQhVFNyo0TM+tUIUvpZ6FDf3prhn1xQhSIWT81dqEIIJROfNCFkuRo19cUNHzQhQiCPXmqQpQqX2sGhCEKj//2Q=="/>
          <p:cNvSpPr>
            <a:spLocks noChangeAspect="1" noChangeArrowheads="1"/>
          </p:cNvSpPr>
          <p:nvPr/>
        </p:nvSpPr>
        <p:spPr bwMode="auto">
          <a:xfrm>
            <a:off x="63500" y="-757238"/>
            <a:ext cx="2085975" cy="1562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Dianne\AppData\Local\Microsoft\Windows\Temporary Internet Files\Content.IE5\EG69KZZF\MP910216391[1].png"/>
          <p:cNvPicPr>
            <a:picLocks noChangeAspect="1" noChangeArrowheads="1"/>
          </p:cNvPicPr>
          <p:nvPr/>
        </p:nvPicPr>
        <p:blipFill>
          <a:blip r:embed="rId3" cstate="print"/>
          <a:srcRect/>
          <a:stretch>
            <a:fillRect/>
          </a:stretch>
        </p:blipFill>
        <p:spPr bwMode="auto">
          <a:xfrm>
            <a:off x="2286000" y="1266916"/>
            <a:ext cx="4362450" cy="3800475"/>
          </a:xfrm>
          <a:prstGeom prst="rect">
            <a:avLst/>
          </a:prstGeom>
          <a:noFill/>
        </p:spPr>
      </p:pic>
    </p:spTree>
    <p:extLst>
      <p:ext uri="{BB962C8B-B14F-4D97-AF65-F5344CB8AC3E}">
        <p14:creationId xmlns:p14="http://schemas.microsoft.com/office/powerpoint/2010/main" val="259158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14600"/>
            <a:ext cx="5486400" cy="2554545"/>
          </a:xfrm>
          <a:prstGeom prst="rect">
            <a:avLst/>
          </a:prstGeom>
          <a:noFill/>
        </p:spPr>
        <p:txBody>
          <a:bodyPr wrap="square" rtlCol="0">
            <a:spAutoFit/>
          </a:bodyPr>
          <a:lstStyle/>
          <a:p>
            <a:pPr lvl="0">
              <a:buFont typeface="Arial" pitchFamily="34" charset="0"/>
              <a:buChar char="•"/>
            </a:pPr>
            <a:r>
              <a:rPr lang="en-US" sz="2000" dirty="0" smtClean="0"/>
              <a:t>Proximity to the state capital, policymakers, and legislative activities.</a:t>
            </a:r>
            <a:endParaRPr lang="en-US" sz="2000" i="1" dirty="0" smtClean="0"/>
          </a:p>
          <a:p>
            <a:pPr lvl="0">
              <a:buFont typeface="Arial" pitchFamily="34" charset="0"/>
              <a:buChar char="•"/>
            </a:pPr>
            <a:r>
              <a:rPr lang="en-US" sz="2000" dirty="0" smtClean="0"/>
              <a:t>Elevated community awareness and commitment to environmental issues. </a:t>
            </a:r>
            <a:endParaRPr lang="en-US" sz="2000" i="1" dirty="0" smtClean="0"/>
          </a:p>
          <a:p>
            <a:pPr lvl="0">
              <a:buFont typeface="Arial" pitchFamily="34" charset="0"/>
              <a:buChar char="•"/>
            </a:pPr>
            <a:r>
              <a:rPr lang="en-US" sz="2000" dirty="0" smtClean="0"/>
              <a:t>Regional pride in outdoors.</a:t>
            </a:r>
          </a:p>
          <a:p>
            <a:pPr lvl="0">
              <a:buFont typeface="Arial" pitchFamily="34" charset="0"/>
              <a:buChar char="•"/>
            </a:pPr>
            <a:r>
              <a:rPr lang="en-US" sz="2000" dirty="0" smtClean="0"/>
              <a:t>Varied regional topography.  Water, mountains, prairies, deserts are within a two hour drive.</a:t>
            </a:r>
          </a:p>
          <a:p>
            <a:pPr lvl="0">
              <a:buFont typeface="Arial" pitchFamily="34" charset="0"/>
              <a:buChar char="•"/>
            </a:pPr>
            <a:r>
              <a:rPr lang="en-US" sz="2000" dirty="0" smtClean="0"/>
              <a:t>Non-random sampling.</a:t>
            </a:r>
            <a:endParaRPr lang="en-US" sz="1600" dirty="0"/>
          </a:p>
        </p:txBody>
      </p:sp>
      <p:pic>
        <p:nvPicPr>
          <p:cNvPr id="2057" name="Picture 9"/>
          <p:cNvPicPr>
            <a:picLocks noChangeAspect="1" noChangeArrowheads="1"/>
          </p:cNvPicPr>
          <p:nvPr/>
        </p:nvPicPr>
        <p:blipFill>
          <a:blip r:embed="rId3" cstate="print"/>
          <a:srcRect b="22794"/>
          <a:stretch>
            <a:fillRect/>
          </a:stretch>
        </p:blipFill>
        <p:spPr bwMode="auto">
          <a:xfrm>
            <a:off x="5791200" y="2320723"/>
            <a:ext cx="2937310" cy="1905000"/>
          </a:xfrm>
          <a:prstGeom prst="rect">
            <a:avLst/>
          </a:prstGeom>
          <a:noFill/>
          <a:ln w="9525">
            <a:solidFill>
              <a:schemeClr val="tx1"/>
            </a:solidFill>
            <a:miter lim="800000"/>
            <a:headEnd/>
            <a:tailEnd/>
          </a:ln>
          <a:effectLst/>
        </p:spPr>
      </p:pic>
      <p:pic>
        <p:nvPicPr>
          <p:cNvPr id="2065" name="Picture 17" descr="http://t0.gstatic.com/images?q=tbn:ANd9GcSsX0jLq4PtnuQ9GWGU2POsSDnAXUHozHmI-8cR-ReFeER1hzd__D8f8rkW"/>
          <p:cNvPicPr>
            <a:picLocks noChangeAspect="1" noChangeArrowheads="1"/>
          </p:cNvPicPr>
          <p:nvPr/>
        </p:nvPicPr>
        <p:blipFill>
          <a:blip r:embed="rId4" cstate="print"/>
          <a:srcRect/>
          <a:stretch>
            <a:fillRect/>
          </a:stretch>
        </p:blipFill>
        <p:spPr bwMode="auto">
          <a:xfrm>
            <a:off x="5791200" y="4622211"/>
            <a:ext cx="3048000" cy="2037264"/>
          </a:xfrm>
          <a:prstGeom prst="rect">
            <a:avLst/>
          </a:prstGeom>
          <a:noFill/>
          <a:ln>
            <a:solidFill>
              <a:schemeClr val="tx1"/>
            </a:solidFill>
          </a:ln>
        </p:spPr>
      </p:pic>
      <p:sp>
        <p:nvSpPr>
          <p:cNvPr id="9" name="TextBox 8"/>
          <p:cNvSpPr txBox="1"/>
          <p:nvPr/>
        </p:nvSpPr>
        <p:spPr>
          <a:xfrm>
            <a:off x="228600" y="1303081"/>
            <a:ext cx="8763000" cy="1015663"/>
          </a:xfrm>
          <a:prstGeom prst="rect">
            <a:avLst/>
          </a:prstGeom>
          <a:noFill/>
        </p:spPr>
        <p:txBody>
          <a:bodyPr wrap="square" rtlCol="0">
            <a:spAutoFit/>
          </a:bodyPr>
          <a:lstStyle/>
          <a:p>
            <a:r>
              <a:rPr lang="en-US" sz="2000" dirty="0" smtClean="0"/>
              <a:t>Our team hypothesized that the difference between Dr. Carri LeRoy’s analysis that reported 32% of Olympians were Alarmed versus 18% in the Six Americas study may be due to several factors:</a:t>
            </a:r>
            <a:endParaRPr lang="en-US" sz="2000" dirty="0"/>
          </a:p>
        </p:txBody>
      </p:sp>
      <p:sp>
        <p:nvSpPr>
          <p:cNvPr id="11" name="Title 1"/>
          <p:cNvSpPr>
            <a:spLocks noGrp="1"/>
          </p:cNvSpPr>
          <p:nvPr>
            <p:ph type="ctrTitle"/>
          </p:nvPr>
        </p:nvSpPr>
        <p:spPr>
          <a:xfrm>
            <a:off x="2057400" y="609599"/>
            <a:ext cx="4343400" cy="609599"/>
          </a:xfrm>
        </p:spPr>
        <p:txBody>
          <a:bodyPr>
            <a:noAutofit/>
          </a:bodyPr>
          <a:lstStyle/>
          <a:p>
            <a:r>
              <a:rPr lang="en-US" sz="3600" dirty="0" smtClean="0"/>
              <a:t>Additional thoughts </a:t>
            </a:r>
            <a:endParaRPr lang="en-US" sz="3600" dirty="0"/>
          </a:p>
        </p:txBody>
      </p:sp>
    </p:spTree>
    <p:extLst>
      <p:ext uri="{BB962C8B-B14F-4D97-AF65-F5344CB8AC3E}">
        <p14:creationId xmlns:p14="http://schemas.microsoft.com/office/powerpoint/2010/main" val="301799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92182"/>
          </a:xfrm>
        </p:spPr>
        <p:txBody>
          <a:bodyPr/>
          <a:lstStyle/>
          <a:p>
            <a:r>
              <a:rPr lang="en-US" dirty="0" smtClean="0"/>
              <a:t>The Six Olympia’s: Alarmed</a:t>
            </a:r>
            <a:endParaRPr lang="en-US" dirty="0"/>
          </a:p>
        </p:txBody>
      </p:sp>
      <p:sp>
        <p:nvSpPr>
          <p:cNvPr id="3" name="Content Placeholder 2"/>
          <p:cNvSpPr>
            <a:spLocks noGrp="1"/>
          </p:cNvSpPr>
          <p:nvPr>
            <p:ph idx="1"/>
          </p:nvPr>
        </p:nvSpPr>
        <p:spPr>
          <a:xfrm>
            <a:off x="457200" y="1302409"/>
            <a:ext cx="8229600" cy="5339879"/>
          </a:xfrm>
        </p:spPr>
        <p:txBody>
          <a:bodyPr>
            <a:normAutofit/>
          </a:bodyPr>
          <a:lstStyle/>
          <a:p>
            <a:r>
              <a:rPr lang="en-US" dirty="0" smtClean="0"/>
              <a:t>According to Global Warming’s: The Six Americas: An Audience Segmentation Analysis conducted by the Yale Project on Climate Change the “Alarmed” group of citizens are: </a:t>
            </a:r>
          </a:p>
          <a:p>
            <a:pPr lvl="1"/>
            <a:r>
              <a:rPr lang="en-US" dirty="0" smtClean="0"/>
              <a:t>Convinced global warming is happening due to human activity.</a:t>
            </a:r>
          </a:p>
          <a:p>
            <a:pPr lvl="1"/>
            <a:r>
              <a:rPr lang="en-US" dirty="0"/>
              <a:t>I</a:t>
            </a:r>
            <a:r>
              <a:rPr lang="en-US" dirty="0" smtClean="0"/>
              <a:t>nvolved and worried about global warming.</a:t>
            </a:r>
          </a:p>
          <a:p>
            <a:pPr lvl="1"/>
            <a:r>
              <a:rPr lang="en-US" dirty="0" smtClean="0"/>
              <a:t>Most likely to view global warming as personally threatening.</a:t>
            </a:r>
          </a:p>
          <a:p>
            <a:pPr lvl="1"/>
            <a:r>
              <a:rPr lang="en-US" dirty="0" smtClean="0"/>
              <a:t>Believe global warming is currently happening.</a:t>
            </a:r>
            <a:endParaRPr lang="en-US" dirty="0"/>
          </a:p>
          <a:p>
            <a:endParaRPr lang="en-US" dirty="0" smtClean="0"/>
          </a:p>
          <a:p>
            <a:endParaRPr lang="en-US" dirty="0"/>
          </a:p>
        </p:txBody>
      </p:sp>
    </p:spTree>
    <p:extLst>
      <p:ext uri="{BB962C8B-B14F-4D97-AF65-F5344CB8AC3E}">
        <p14:creationId xmlns:p14="http://schemas.microsoft.com/office/powerpoint/2010/main" val="3273497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3600" dirty="0" smtClean="0"/>
              <a:t>Looking to the Future...</a:t>
            </a:r>
            <a:endParaRPr lang="en-US" sz="3600" dirty="0"/>
          </a:p>
        </p:txBody>
      </p:sp>
      <p:sp>
        <p:nvSpPr>
          <p:cNvPr id="3" name="Content Placeholder 2"/>
          <p:cNvSpPr>
            <a:spLocks noGrp="1"/>
          </p:cNvSpPr>
          <p:nvPr>
            <p:ph idx="1"/>
          </p:nvPr>
        </p:nvSpPr>
        <p:spPr>
          <a:xfrm>
            <a:off x="381000" y="990600"/>
            <a:ext cx="8229600" cy="2209800"/>
          </a:xfrm>
        </p:spPr>
        <p:txBody>
          <a:bodyPr>
            <a:normAutofit fontScale="25000" lnSpcReduction="20000"/>
          </a:bodyPr>
          <a:lstStyle/>
          <a:p>
            <a:r>
              <a:rPr lang="en-US" sz="4200" dirty="0" smtClean="0"/>
              <a:t>Improve communication between scientists and the public.</a:t>
            </a:r>
          </a:p>
          <a:p>
            <a:r>
              <a:rPr lang="en-US" sz="4200" dirty="0" smtClean="0"/>
              <a:t>Do not rely on government to take the lead on climate change.</a:t>
            </a:r>
          </a:p>
          <a:p>
            <a:r>
              <a:rPr lang="en-US" sz="4200" dirty="0" smtClean="0"/>
              <a:t>Construct campaigns and develop educational tools to build awareness of climate change and address misconceptions.</a:t>
            </a:r>
          </a:p>
          <a:p>
            <a:r>
              <a:rPr lang="en-US" sz="4200" dirty="0" smtClean="0"/>
              <a:t>Enlist public support for CO</a:t>
            </a:r>
            <a:r>
              <a:rPr lang="en-US" sz="4200" baseline="-25000" dirty="0" smtClean="0"/>
              <a:t>2</a:t>
            </a:r>
            <a:r>
              <a:rPr lang="en-US" sz="4200" i="1" baseline="-25000" dirty="0" smtClean="0"/>
              <a:t> </a:t>
            </a:r>
            <a:r>
              <a:rPr lang="en-US" sz="4200" dirty="0" smtClean="0"/>
              <a:t>mitigation and overall reduction measures.</a:t>
            </a:r>
          </a:p>
          <a:p>
            <a:r>
              <a:rPr lang="en-US" sz="4200" dirty="0" smtClean="0"/>
              <a:t>Engage with elected officials to bring climate change issues to the forefront of policy and decision making.</a:t>
            </a:r>
            <a:endParaRPr lang="en-US" dirty="0" smtClean="0"/>
          </a:p>
          <a:p>
            <a:endParaRPr lang="en-US" dirty="0"/>
          </a:p>
        </p:txBody>
      </p:sp>
      <p:pic>
        <p:nvPicPr>
          <p:cNvPr id="5" name="Picture 13" descr="http://t3.gstatic.com/images?q=tbn:ANd9GcS0LupAow6rm5ye3oQmnqMs3F_e47E87-PiJUeMSrZTcp-eHc3z3A"/>
          <p:cNvPicPr>
            <a:picLocks noChangeAspect="1" noChangeArrowheads="1"/>
          </p:cNvPicPr>
          <p:nvPr/>
        </p:nvPicPr>
        <p:blipFill>
          <a:blip r:embed="rId2" cstate="print"/>
          <a:srcRect/>
          <a:stretch>
            <a:fillRect/>
          </a:stretch>
        </p:blipFill>
        <p:spPr bwMode="auto">
          <a:xfrm>
            <a:off x="2362200" y="3276600"/>
            <a:ext cx="3826764" cy="3132392"/>
          </a:xfrm>
          <a:prstGeom prst="rect">
            <a:avLst/>
          </a:prstGeom>
          <a:noFill/>
        </p:spPr>
      </p:pic>
      <p:sp>
        <p:nvSpPr>
          <p:cNvPr id="6" name="TextBox 5"/>
          <p:cNvSpPr txBox="1"/>
          <p:nvPr/>
        </p:nvSpPr>
        <p:spPr>
          <a:xfrm>
            <a:off x="2633038" y="6400800"/>
            <a:ext cx="3539162" cy="246221"/>
          </a:xfrm>
          <a:prstGeom prst="rect">
            <a:avLst/>
          </a:prstGeom>
          <a:noFill/>
        </p:spPr>
        <p:txBody>
          <a:bodyPr wrap="square" rtlCol="0">
            <a:spAutoFit/>
          </a:bodyPr>
          <a:lstStyle/>
          <a:p>
            <a:r>
              <a:rPr lang="en-US" sz="1000" dirty="0" smtClean="0"/>
              <a:t>Turning the tide on climate change by Robert </a:t>
            </a:r>
            <a:r>
              <a:rPr lang="en-US" sz="1000" dirty="0" err="1" smtClean="0"/>
              <a:t>Kandel</a:t>
            </a:r>
            <a:endParaRPr lang="en-US" sz="1000" dirty="0"/>
          </a:p>
        </p:txBody>
      </p:sp>
    </p:spTree>
    <p:extLst>
      <p:ext uri="{BB962C8B-B14F-4D97-AF65-F5344CB8AC3E}">
        <p14:creationId xmlns:p14="http://schemas.microsoft.com/office/powerpoint/2010/main" val="246200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Qualitative Methods Used to Group and Analyze Results:</a:t>
            </a:r>
            <a:endParaRPr lang="en-US" dirty="0"/>
          </a:p>
        </p:txBody>
      </p:sp>
      <p:sp>
        <p:nvSpPr>
          <p:cNvPr id="3" name="Content Placeholder 2"/>
          <p:cNvSpPr>
            <a:spLocks noGrp="1"/>
          </p:cNvSpPr>
          <p:nvPr>
            <p:ph idx="1"/>
          </p:nvPr>
        </p:nvSpPr>
        <p:spPr>
          <a:xfrm>
            <a:off x="457200" y="1600200"/>
            <a:ext cx="8229600" cy="5123489"/>
          </a:xfrm>
        </p:spPr>
        <p:txBody>
          <a:bodyPr>
            <a:normAutofit/>
          </a:bodyPr>
          <a:lstStyle/>
          <a:p>
            <a:r>
              <a:rPr lang="en-US" dirty="0" smtClean="0"/>
              <a:t>In-person interview with 13 open-ended questions.</a:t>
            </a:r>
          </a:p>
          <a:p>
            <a:r>
              <a:rPr lang="en-US" dirty="0" smtClean="0"/>
              <a:t>15 question, questionnaire for interviewee to fill out and return onsite.</a:t>
            </a:r>
          </a:p>
          <a:p>
            <a:r>
              <a:rPr lang="en-US" dirty="0" smtClean="0"/>
              <a:t>In depth questionnaire to be filled out and returned within ten days.</a:t>
            </a:r>
          </a:p>
          <a:p>
            <a:r>
              <a:rPr lang="en-US" dirty="0" smtClean="0"/>
              <a:t>Transcription and analysis of key words and themes from live interview process.</a:t>
            </a:r>
          </a:p>
          <a:p>
            <a:r>
              <a:rPr lang="en-US" dirty="0" smtClean="0"/>
              <a:t>Integration of six separate interviews in the “Alarmed” group by comparing and utilizing common key words and themes.</a:t>
            </a:r>
          </a:p>
          <a:p>
            <a:endParaRPr lang="en-US" dirty="0"/>
          </a:p>
        </p:txBody>
      </p:sp>
    </p:spTree>
    <p:extLst>
      <p:ext uri="{BB962C8B-B14F-4D97-AF65-F5344CB8AC3E}">
        <p14:creationId xmlns:p14="http://schemas.microsoft.com/office/powerpoint/2010/main" val="166532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79425" y="1239466"/>
            <a:ext cx="8054975" cy="473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sz="1600" b="1" dirty="0"/>
              <a:t>Communication/Media</a:t>
            </a:r>
          </a:p>
          <a:p>
            <a:pPr algn="ctr"/>
            <a:r>
              <a:rPr lang="en-US" sz="1600" dirty="0"/>
              <a:t>Story, conversation, connection, internet, journal, books, newspapers, radio, articles,</a:t>
            </a:r>
          </a:p>
          <a:p>
            <a:pPr algn="ctr"/>
            <a:r>
              <a:rPr lang="en-US" sz="1600" dirty="0"/>
              <a:t>progressive magazine, TV news, TV programs, education,</a:t>
            </a:r>
          </a:p>
          <a:p>
            <a:pPr algn="ctr"/>
            <a:endParaRPr lang="en-US" sz="1600" dirty="0"/>
          </a:p>
          <a:p>
            <a:pPr algn="ctr"/>
            <a:r>
              <a:rPr lang="en-US" sz="1600" b="1" dirty="0"/>
              <a:t>Nature</a:t>
            </a:r>
            <a:endParaRPr lang="en-US" sz="1600" dirty="0"/>
          </a:p>
          <a:p>
            <a:pPr algn="ctr"/>
            <a:r>
              <a:rPr lang="en-US" sz="1600" dirty="0"/>
              <a:t>Garden, animals, water, environment, trees, lake, shellfish, ocean, natural resources,</a:t>
            </a:r>
          </a:p>
          <a:p>
            <a:pPr algn="ctr"/>
            <a:r>
              <a:rPr lang="en-US" sz="1600" dirty="0"/>
              <a:t>ice, snow, rain</a:t>
            </a:r>
          </a:p>
          <a:p>
            <a:pPr algn="ctr"/>
            <a:endParaRPr lang="en-US" sz="1600" dirty="0"/>
          </a:p>
          <a:p>
            <a:pPr algn="ctr"/>
            <a:r>
              <a:rPr lang="en-US" sz="1600" b="1" dirty="0"/>
              <a:t>Politics/Policy/Government</a:t>
            </a:r>
            <a:endParaRPr lang="en-US" sz="1600" dirty="0"/>
          </a:p>
          <a:p>
            <a:pPr algn="ctr"/>
            <a:r>
              <a:rPr lang="en-US" sz="1600" dirty="0"/>
              <a:t>Republicans, politics, democrats, liberal, elections, anti-government, shifty</a:t>
            </a:r>
          </a:p>
          <a:p>
            <a:pPr algn="ctr"/>
            <a:r>
              <a:rPr lang="en-US" sz="1600" dirty="0"/>
              <a:t>politician, conservatives</a:t>
            </a:r>
          </a:p>
          <a:p>
            <a:pPr algn="ctr"/>
            <a:endParaRPr lang="en-US" sz="1600" dirty="0"/>
          </a:p>
          <a:p>
            <a:pPr algn="ctr"/>
            <a:r>
              <a:rPr lang="en-US" sz="1600" b="1" dirty="0"/>
              <a:t>Climate change effects</a:t>
            </a:r>
            <a:endParaRPr lang="en-US" sz="1600" dirty="0"/>
          </a:p>
          <a:p>
            <a:pPr algn="ctr"/>
            <a:r>
              <a:rPr lang="en-US" sz="1600" dirty="0"/>
              <a:t>Temperature, drought, ocean warming, carbon dioxide, sea level rise, wetter,</a:t>
            </a:r>
          </a:p>
          <a:p>
            <a:pPr algn="ctr"/>
            <a:r>
              <a:rPr lang="en-US" sz="1600" dirty="0"/>
              <a:t>weather, chain reaction, fluctuation</a:t>
            </a:r>
          </a:p>
          <a:p>
            <a:pPr algn="ctr"/>
            <a:endParaRPr lang="en-US" sz="1600" dirty="0"/>
          </a:p>
          <a:p>
            <a:pPr algn="ctr"/>
            <a:r>
              <a:rPr lang="en-US" sz="1600" b="1" dirty="0"/>
              <a:t>Perception of Science</a:t>
            </a:r>
            <a:endParaRPr lang="en-US" sz="1600" dirty="0"/>
          </a:p>
          <a:p>
            <a:pPr algn="ctr"/>
            <a:r>
              <a:rPr lang="en-US" sz="1600" dirty="0"/>
              <a:t>Science, data, sources, funding, credibility, scientists, journals, truth, relevance,</a:t>
            </a:r>
          </a:p>
          <a:p>
            <a:pPr algn="ctr"/>
            <a:r>
              <a:rPr lang="en-US" sz="1600" dirty="0"/>
              <a:t>research, </a:t>
            </a:r>
            <a:r>
              <a:rPr lang="ja-JP" altLang="en-US" sz="1600" dirty="0"/>
              <a:t>“</a:t>
            </a:r>
            <a:r>
              <a:rPr lang="en-US" sz="1600" dirty="0"/>
              <a:t>coming home</a:t>
            </a:r>
            <a:r>
              <a:rPr lang="ja-JP" altLang="en-US" sz="1600" dirty="0"/>
              <a:t>”</a:t>
            </a:r>
            <a:endParaRPr lang="en-US" sz="1400" dirty="0"/>
          </a:p>
        </p:txBody>
      </p:sp>
      <p:sp>
        <p:nvSpPr>
          <p:cNvPr id="2054" name="Rectangle 6"/>
          <p:cNvSpPr>
            <a:spLocks noGrp="1" noChangeArrowheads="1"/>
          </p:cNvSpPr>
          <p:nvPr>
            <p:ph type="title"/>
          </p:nvPr>
        </p:nvSpPr>
        <p:spPr>
          <a:xfrm>
            <a:off x="685800" y="76200"/>
            <a:ext cx="7772400" cy="1008069"/>
          </a:xfrm>
        </p:spPr>
        <p:txBody>
          <a:bodyPr/>
          <a:lstStyle/>
          <a:p>
            <a:r>
              <a:rPr lang="en-US" dirty="0"/>
              <a:t>Key Words</a:t>
            </a:r>
          </a:p>
        </p:txBody>
      </p:sp>
    </p:spTree>
    <p:extLst>
      <p:ext uri="{BB962C8B-B14F-4D97-AF65-F5344CB8AC3E}">
        <p14:creationId xmlns:p14="http://schemas.microsoft.com/office/powerpoint/2010/main" val="146693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
            <a:ext cx="7772400" cy="1143000"/>
          </a:xfrm>
        </p:spPr>
        <p:txBody>
          <a:bodyPr/>
          <a:lstStyle/>
          <a:p>
            <a:r>
              <a:rPr lang="en-US"/>
              <a:t>Themes</a:t>
            </a:r>
          </a:p>
        </p:txBody>
      </p:sp>
      <p:sp>
        <p:nvSpPr>
          <p:cNvPr id="4099" name="Text Box 3"/>
          <p:cNvSpPr txBox="1">
            <a:spLocks noChangeArrowheads="1"/>
          </p:cNvSpPr>
          <p:nvPr/>
        </p:nvSpPr>
        <p:spPr bwMode="auto">
          <a:xfrm>
            <a:off x="685800" y="1828800"/>
            <a:ext cx="8001000" cy="447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sz="3200" dirty="0"/>
              <a:t>Experiences in Nature</a:t>
            </a:r>
          </a:p>
          <a:p>
            <a:pPr algn="ctr"/>
            <a:endParaRPr lang="en-US" sz="3200" dirty="0"/>
          </a:p>
          <a:p>
            <a:pPr algn="ctr"/>
            <a:r>
              <a:rPr lang="en-US" sz="3200" dirty="0"/>
              <a:t>Land Development/Destruction</a:t>
            </a:r>
          </a:p>
          <a:p>
            <a:pPr algn="ctr"/>
            <a:endParaRPr lang="en-US" sz="3200" dirty="0"/>
          </a:p>
          <a:p>
            <a:pPr algn="ctr"/>
            <a:r>
              <a:rPr lang="en-US" sz="3200" dirty="0"/>
              <a:t>Information Accessibility</a:t>
            </a:r>
          </a:p>
          <a:p>
            <a:pPr algn="ctr"/>
            <a:endParaRPr lang="en-US" sz="3200" dirty="0"/>
          </a:p>
          <a:p>
            <a:pPr algn="ctr"/>
            <a:r>
              <a:rPr lang="en-US" sz="3200" dirty="0"/>
              <a:t>Weather</a:t>
            </a:r>
          </a:p>
          <a:p>
            <a:pPr algn="ctr"/>
            <a:endParaRPr lang="en-US" sz="3200" dirty="0"/>
          </a:p>
          <a:p>
            <a:pPr algn="ctr"/>
            <a:r>
              <a:rPr lang="en-US" sz="3200" dirty="0"/>
              <a:t>Misconceptions</a:t>
            </a:r>
            <a:endParaRPr lang="en-US" dirty="0"/>
          </a:p>
        </p:txBody>
      </p:sp>
    </p:spTree>
    <p:extLst>
      <p:ext uri="{BB962C8B-B14F-4D97-AF65-F5344CB8AC3E}">
        <p14:creationId xmlns:p14="http://schemas.microsoft.com/office/powerpoint/2010/main" val="296147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5400" dirty="0" smtClean="0"/>
              <a:t>Information Sources Comparison </a:t>
            </a:r>
            <a:endParaRPr lang="en-US" sz="5400" dirty="0"/>
          </a:p>
        </p:txBody>
      </p:sp>
      <p:sp>
        <p:nvSpPr>
          <p:cNvPr id="5" name="Text Placeholder 4"/>
          <p:cNvSpPr>
            <a:spLocks noGrp="1"/>
          </p:cNvSpPr>
          <p:nvPr>
            <p:ph type="body" idx="1"/>
          </p:nvPr>
        </p:nvSpPr>
        <p:spPr/>
        <p:txBody>
          <a:bodyPr>
            <a:noAutofit/>
          </a:bodyPr>
          <a:lstStyle/>
          <a:p>
            <a:r>
              <a:rPr lang="en-US" sz="3600" dirty="0" smtClean="0"/>
              <a:t>Trusted:</a:t>
            </a:r>
            <a:endParaRPr lang="en-US" sz="3600" dirty="0"/>
          </a:p>
        </p:txBody>
      </p:sp>
      <p:sp>
        <p:nvSpPr>
          <p:cNvPr id="6" name="Content Placeholder 5"/>
          <p:cNvSpPr>
            <a:spLocks noGrp="1"/>
          </p:cNvSpPr>
          <p:nvPr>
            <p:ph sz="half" idx="2"/>
          </p:nvPr>
        </p:nvSpPr>
        <p:spPr/>
        <p:txBody>
          <a:bodyPr>
            <a:normAutofit lnSpcReduction="10000"/>
          </a:bodyPr>
          <a:lstStyle/>
          <a:p>
            <a:r>
              <a:rPr lang="en-US" sz="3200" dirty="0" smtClean="0"/>
              <a:t>Scientists</a:t>
            </a:r>
          </a:p>
          <a:p>
            <a:r>
              <a:rPr lang="en-US" sz="3200" dirty="0" smtClean="0"/>
              <a:t>Scientific Journals</a:t>
            </a:r>
          </a:p>
          <a:p>
            <a:r>
              <a:rPr lang="en-US" sz="3200" dirty="0" smtClean="0"/>
              <a:t>Research</a:t>
            </a:r>
          </a:p>
          <a:p>
            <a:r>
              <a:rPr lang="en-US" sz="3200" dirty="0" smtClean="0"/>
              <a:t>Books</a:t>
            </a:r>
          </a:p>
          <a:p>
            <a:r>
              <a:rPr lang="en-US" sz="3200" dirty="0" smtClean="0"/>
              <a:t>Public Radio</a:t>
            </a:r>
          </a:p>
        </p:txBody>
      </p:sp>
      <p:sp>
        <p:nvSpPr>
          <p:cNvPr id="7" name="Text Placeholder 6"/>
          <p:cNvSpPr>
            <a:spLocks noGrp="1"/>
          </p:cNvSpPr>
          <p:nvPr>
            <p:ph type="body" sz="quarter" idx="3"/>
          </p:nvPr>
        </p:nvSpPr>
        <p:spPr/>
        <p:txBody>
          <a:bodyPr>
            <a:noAutofit/>
          </a:bodyPr>
          <a:lstStyle/>
          <a:p>
            <a:r>
              <a:rPr lang="en-US" sz="3600" dirty="0" smtClean="0"/>
              <a:t>Not Trusted</a:t>
            </a:r>
            <a:endParaRPr lang="en-US" sz="3600" dirty="0"/>
          </a:p>
        </p:txBody>
      </p:sp>
      <p:sp>
        <p:nvSpPr>
          <p:cNvPr id="8" name="Content Placeholder 7"/>
          <p:cNvSpPr>
            <a:spLocks noGrp="1"/>
          </p:cNvSpPr>
          <p:nvPr>
            <p:ph sz="quarter" idx="4"/>
          </p:nvPr>
        </p:nvSpPr>
        <p:spPr>
          <a:xfrm>
            <a:off x="4751070" y="2204111"/>
            <a:ext cx="3840480" cy="3739489"/>
          </a:xfrm>
        </p:spPr>
        <p:txBody>
          <a:bodyPr>
            <a:normAutofit/>
          </a:bodyPr>
          <a:lstStyle/>
          <a:p>
            <a:r>
              <a:rPr lang="en-US" sz="3200" dirty="0" smtClean="0"/>
              <a:t>Mass Media </a:t>
            </a:r>
          </a:p>
          <a:p>
            <a:pPr lvl="1"/>
            <a:r>
              <a:rPr lang="en-US" sz="3200" dirty="0" smtClean="0"/>
              <a:t>T.V.</a:t>
            </a:r>
            <a:endParaRPr lang="en-US" sz="3200" dirty="0"/>
          </a:p>
        </p:txBody>
      </p:sp>
      <p:pic>
        <p:nvPicPr>
          <p:cNvPr id="2" name="Picture 1" descr="ccjour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511" y="3390166"/>
            <a:ext cx="4338189" cy="3293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739469" y="6642556"/>
            <a:ext cx="3717231" cy="215444"/>
          </a:xfrm>
          <a:prstGeom prst="rect">
            <a:avLst/>
          </a:prstGeom>
          <a:noFill/>
        </p:spPr>
        <p:txBody>
          <a:bodyPr wrap="square" rtlCol="0">
            <a:spAutoFit/>
          </a:bodyPr>
          <a:lstStyle/>
          <a:p>
            <a:r>
              <a:rPr lang="en-US" sz="800" dirty="0"/>
              <a:t>http://</a:t>
            </a:r>
            <a:r>
              <a:rPr lang="en-US" sz="800" dirty="0" err="1"/>
              <a:t>scienceblogs.com</a:t>
            </a:r>
            <a:r>
              <a:rPr lang="en-US" sz="800" dirty="0"/>
              <a:t>/</a:t>
            </a:r>
            <a:r>
              <a:rPr lang="en-US" sz="800" dirty="0" err="1"/>
              <a:t>corpuscallosum</a:t>
            </a:r>
            <a:r>
              <a:rPr lang="en-US" sz="800" dirty="0"/>
              <a:t>/images/Finalist10-350px.jpg</a:t>
            </a:r>
          </a:p>
        </p:txBody>
      </p:sp>
    </p:spTree>
    <p:extLst>
      <p:ext uri="{BB962C8B-B14F-4D97-AF65-F5344CB8AC3E}">
        <p14:creationId xmlns:p14="http://schemas.microsoft.com/office/powerpoint/2010/main" val="11737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Trusted Information Sources</a:t>
            </a:r>
            <a:endParaRPr lang="en-US" sz="4800" dirty="0"/>
          </a:p>
        </p:txBody>
      </p:sp>
      <p:sp>
        <p:nvSpPr>
          <p:cNvPr id="7" name="Content Placeholder 6"/>
          <p:cNvSpPr>
            <a:spLocks noGrp="1"/>
          </p:cNvSpPr>
          <p:nvPr>
            <p:ph idx="1"/>
          </p:nvPr>
        </p:nvSpPr>
        <p:spPr/>
        <p:txBody>
          <a:bodyPr>
            <a:normAutofit lnSpcReduction="10000"/>
          </a:bodyPr>
          <a:lstStyle/>
          <a:p>
            <a:r>
              <a:rPr lang="en-US" dirty="0" smtClean="0"/>
              <a:t>Scientists</a:t>
            </a:r>
          </a:p>
          <a:p>
            <a:pPr lvl="1"/>
            <a:r>
              <a:rPr lang="en-US" dirty="0" smtClean="0"/>
              <a:t>Those who weren’t backed by oil.</a:t>
            </a:r>
          </a:p>
          <a:p>
            <a:r>
              <a:rPr lang="en-US" dirty="0" smtClean="0"/>
              <a:t>Scientific Journals</a:t>
            </a:r>
          </a:p>
          <a:p>
            <a:pPr lvl="1"/>
            <a:r>
              <a:rPr lang="en-US" dirty="0" smtClean="0"/>
              <a:t>Any that are available.</a:t>
            </a:r>
          </a:p>
          <a:p>
            <a:r>
              <a:rPr lang="en-US" dirty="0" smtClean="0"/>
              <a:t>Research</a:t>
            </a:r>
          </a:p>
          <a:p>
            <a:pPr lvl="1"/>
            <a:r>
              <a:rPr lang="en-US" dirty="0" smtClean="0"/>
              <a:t>Climate change science in general.</a:t>
            </a:r>
          </a:p>
          <a:p>
            <a:r>
              <a:rPr lang="en-US" dirty="0" smtClean="0"/>
              <a:t>Books</a:t>
            </a:r>
          </a:p>
          <a:p>
            <a:r>
              <a:rPr lang="en-US" dirty="0" smtClean="0"/>
              <a:t>Public Radio</a:t>
            </a:r>
          </a:p>
          <a:p>
            <a:pPr lvl="1"/>
            <a:r>
              <a:rPr lang="en-US" dirty="0" smtClean="0"/>
              <a:t>NPR</a:t>
            </a:r>
          </a:p>
          <a:p>
            <a:pPr>
              <a:buNone/>
            </a:pPr>
            <a:endParaRPr lang="en-US" dirty="0" smtClean="0"/>
          </a:p>
        </p:txBody>
      </p:sp>
      <p:pic>
        <p:nvPicPr>
          <p:cNvPr id="3" name="Picture 2" descr="ccjournal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0" y="2900363"/>
            <a:ext cx="2527300" cy="3225800"/>
          </a:xfrm>
          <a:prstGeom prst="rect">
            <a:avLst/>
          </a:prstGeom>
        </p:spPr>
      </p:pic>
      <p:sp>
        <p:nvSpPr>
          <p:cNvPr id="4" name="TextBox 3"/>
          <p:cNvSpPr txBox="1"/>
          <p:nvPr/>
        </p:nvSpPr>
        <p:spPr>
          <a:xfrm>
            <a:off x="6520641" y="6597140"/>
            <a:ext cx="2338759" cy="215444"/>
          </a:xfrm>
          <a:prstGeom prst="rect">
            <a:avLst/>
          </a:prstGeom>
          <a:noFill/>
        </p:spPr>
        <p:txBody>
          <a:bodyPr wrap="square" rtlCol="0">
            <a:spAutoFit/>
          </a:bodyPr>
          <a:lstStyle/>
          <a:p>
            <a:r>
              <a:rPr lang="en-US" sz="800" dirty="0"/>
              <a:t>http://</a:t>
            </a:r>
            <a:r>
              <a:rPr lang="en-US" sz="800" dirty="0" err="1"/>
              <a:t>a.imageshack.us</a:t>
            </a:r>
            <a:r>
              <a:rPr lang="en-US" sz="800" dirty="0"/>
              <a:t>/</a:t>
            </a:r>
            <a:r>
              <a:rPr lang="en-US" sz="800" dirty="0" err="1"/>
              <a:t>i</a:t>
            </a:r>
            <a:r>
              <a:rPr lang="en-US" sz="800" dirty="0"/>
              <a:t>/2119173.jpg/</a:t>
            </a:r>
          </a:p>
        </p:txBody>
      </p:sp>
    </p:spTree>
    <p:extLst>
      <p:ext uri="{BB962C8B-B14F-4D97-AF65-F5344CB8AC3E}">
        <p14:creationId xmlns:p14="http://schemas.microsoft.com/office/powerpoint/2010/main" val="10672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148"/>
            <a:ext cx="9144000" cy="1320786"/>
          </a:xfrm>
        </p:spPr>
        <p:txBody>
          <a:bodyPr>
            <a:noAutofit/>
          </a:bodyPr>
          <a:lstStyle/>
          <a:p>
            <a:r>
              <a:rPr lang="en-US" sz="4800" dirty="0" smtClean="0"/>
              <a:t>Not Trusted Information Sources</a:t>
            </a:r>
            <a:endParaRPr lang="en-US" sz="4800" dirty="0"/>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t>Mass Media</a:t>
            </a:r>
          </a:p>
          <a:p>
            <a:pPr lvl="1"/>
            <a:r>
              <a:rPr lang="en-US" sz="3200" dirty="0" smtClean="0"/>
              <a:t>Ex. T.V.</a:t>
            </a:r>
          </a:p>
          <a:p>
            <a:pPr lvl="1"/>
            <a:r>
              <a:rPr lang="en-US" sz="3200" dirty="0" smtClean="0"/>
              <a:t>Can be confusing, too many opinions.</a:t>
            </a:r>
          </a:p>
          <a:p>
            <a:pPr lvl="1"/>
            <a:r>
              <a:rPr lang="en-US" sz="3200" dirty="0" smtClean="0"/>
              <a:t>Present false information</a:t>
            </a:r>
            <a:endParaRPr lang="en-US" sz="3200" dirty="0"/>
          </a:p>
        </p:txBody>
      </p:sp>
      <p:pic>
        <p:nvPicPr>
          <p:cNvPr id="4" name="Picture 3" descr="ccjournal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969" y="3833724"/>
            <a:ext cx="4109161" cy="2739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690273" y="6642556"/>
            <a:ext cx="4109161" cy="215444"/>
          </a:xfrm>
          <a:prstGeom prst="rect">
            <a:avLst/>
          </a:prstGeom>
          <a:noFill/>
        </p:spPr>
        <p:txBody>
          <a:bodyPr wrap="square" rtlCol="0">
            <a:spAutoFit/>
          </a:bodyPr>
          <a:lstStyle/>
          <a:p>
            <a:r>
              <a:rPr lang="en-US" sz="800" dirty="0"/>
              <a:t>http://</a:t>
            </a:r>
            <a:r>
              <a:rPr lang="en-US" sz="800" dirty="0" err="1"/>
              <a:t>chocolatedogblog.files.wordpress.com</a:t>
            </a:r>
            <a:r>
              <a:rPr lang="en-US" sz="800" dirty="0"/>
              <a:t>/2007/06/</a:t>
            </a:r>
            <a:r>
              <a:rPr lang="en-US" sz="800" dirty="0" err="1"/>
              <a:t>stormyweatherdog.gif</a:t>
            </a:r>
            <a:endParaRPr lang="en-US" sz="800" dirty="0"/>
          </a:p>
        </p:txBody>
      </p:sp>
    </p:spTree>
    <p:extLst>
      <p:ext uri="{BB962C8B-B14F-4D97-AF65-F5344CB8AC3E}">
        <p14:creationId xmlns:p14="http://schemas.microsoft.com/office/powerpoint/2010/main" val="290290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Education important</a:t>
            </a:r>
          </a:p>
        </p:txBody>
      </p:sp>
      <p:sp>
        <p:nvSpPr>
          <p:cNvPr id="6147" name="Rectangle 3"/>
          <p:cNvSpPr>
            <a:spLocks noGrp="1" noChangeArrowheads="1"/>
          </p:cNvSpPr>
          <p:nvPr>
            <p:ph sz="half" idx="1"/>
          </p:nvPr>
        </p:nvSpPr>
        <p:spPr/>
        <p:txBody>
          <a:bodyPr/>
          <a:lstStyle/>
          <a:p>
            <a:r>
              <a:rPr lang="en-US"/>
              <a:t>50% of our alarmist interviewees considered education a top priority </a:t>
            </a:r>
          </a:p>
        </p:txBody>
      </p:sp>
      <p:sp>
        <p:nvSpPr>
          <p:cNvPr id="6148" name="Rectangle 4"/>
          <p:cNvSpPr>
            <a:spLocks noGrp="1" noChangeArrowheads="1"/>
          </p:cNvSpPr>
          <p:nvPr>
            <p:ph sz="half" idx="2"/>
          </p:nvPr>
        </p:nvSpPr>
        <p:spPr>
          <a:xfrm>
            <a:off x="4648200" y="1981200"/>
            <a:ext cx="3810000" cy="3733800"/>
          </a:xfrm>
        </p:spPr>
        <p:txBody>
          <a:bodyPr/>
          <a:lstStyle/>
          <a:p>
            <a:r>
              <a:rPr lang="en-US"/>
              <a:t>Methods include</a:t>
            </a:r>
          </a:p>
          <a:p>
            <a:pPr lvl="1"/>
            <a:r>
              <a:rPr lang="en-US"/>
              <a:t>Community meetings</a:t>
            </a:r>
          </a:p>
          <a:p>
            <a:pPr lvl="1"/>
            <a:r>
              <a:rPr lang="en-US"/>
              <a:t>Signage</a:t>
            </a:r>
          </a:p>
          <a:p>
            <a:pPr lvl="1"/>
            <a:r>
              <a:rPr lang="en-US"/>
              <a:t>On-line blogs to report observations</a:t>
            </a:r>
          </a:p>
          <a:p>
            <a:pPr lvl="1"/>
            <a:r>
              <a:rPr lang="en-US"/>
              <a:t>Engaging with scientists important</a:t>
            </a:r>
          </a:p>
        </p:txBody>
      </p:sp>
    </p:spTree>
    <p:extLst>
      <p:ext uri="{BB962C8B-B14F-4D97-AF65-F5344CB8AC3E}">
        <p14:creationId xmlns:p14="http://schemas.microsoft.com/office/powerpoint/2010/main" val="3850558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130</TotalTime>
  <Words>1259</Words>
  <Application>Microsoft Macintosh PowerPoint</Application>
  <PresentationFormat>On-screen Show (4:3)</PresentationFormat>
  <Paragraphs>202</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Breeze</vt:lpstr>
      <vt:lpstr>Climate Change: Alarmed #1</vt:lpstr>
      <vt:lpstr>The Six Olympia’s: Alarmed</vt:lpstr>
      <vt:lpstr>Qualitative Methods Used to Group and Analyze Results:</vt:lpstr>
      <vt:lpstr>Key Words</vt:lpstr>
      <vt:lpstr>Themes</vt:lpstr>
      <vt:lpstr>Information Sources Comparison </vt:lpstr>
      <vt:lpstr>Trusted Information Sources</vt:lpstr>
      <vt:lpstr>Not Trusted Information Sources</vt:lpstr>
      <vt:lpstr>Education important</vt:lpstr>
      <vt:lpstr>Bring climate change home to Olympia</vt:lpstr>
      <vt:lpstr>EDUCATIONAL OBJECTIVES</vt:lpstr>
      <vt:lpstr>Proposal: Thurston county citizen-scientist blog</vt:lpstr>
      <vt:lpstr>Expectations of the Alarmed as Described by “Six Americas”</vt:lpstr>
      <vt:lpstr>Fit with “Six Americas”</vt:lpstr>
      <vt:lpstr>Examples of Disagreement</vt:lpstr>
      <vt:lpstr>Example of Disagreement</vt:lpstr>
      <vt:lpstr>Surprising Outcomes</vt:lpstr>
      <vt:lpstr>Conclusions –Six Olympias </vt:lpstr>
      <vt:lpstr>Additional thoughts </vt:lpstr>
      <vt:lpstr>Looking to the Future...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Alarmed</dc:title>
  <dc:creator>Shelby Proie</dc:creator>
  <cp:lastModifiedBy>Shelby Proie</cp:lastModifiedBy>
  <cp:revision>16</cp:revision>
  <dcterms:created xsi:type="dcterms:W3CDTF">2011-12-03T05:30:23Z</dcterms:created>
  <dcterms:modified xsi:type="dcterms:W3CDTF">2011-12-07T01:43:54Z</dcterms:modified>
</cp:coreProperties>
</file>